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9" r:id="rId2"/>
    <p:sldId id="287" r:id="rId3"/>
    <p:sldId id="288" r:id="rId4"/>
    <p:sldId id="263" r:id="rId5"/>
    <p:sldId id="256" r:id="rId6"/>
    <p:sldId id="260" r:id="rId7"/>
    <p:sldId id="266" r:id="rId8"/>
    <p:sldId id="267" r:id="rId9"/>
    <p:sldId id="268" r:id="rId10"/>
    <p:sldId id="258" r:id="rId11"/>
    <p:sldId id="259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1" r:id="rId23"/>
    <p:sldId id="279" r:id="rId24"/>
    <p:sldId id="257" r:id="rId25"/>
    <p:sldId id="280" r:id="rId26"/>
    <p:sldId id="281" r:id="rId27"/>
    <p:sldId id="282" r:id="rId28"/>
    <p:sldId id="283" r:id="rId29"/>
    <p:sldId id="284" r:id="rId30"/>
    <p:sldId id="285" r:id="rId31"/>
    <p:sldId id="264" r:id="rId32"/>
    <p:sldId id="262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A73791-4E1D-4F33-9EBE-8F074A51C821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083525-85B1-42A3-8242-A386B95D00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uh.ru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socman.edu.ru/db/msg/206852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Библиографический  </a:t>
            </a:r>
          </a:p>
          <a:p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</a:p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список  литературы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7770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3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7286676" cy="796968"/>
          </a:xfrm>
        </p:spPr>
        <p:txBody>
          <a:bodyPr>
            <a:normAutofit fontScale="90000"/>
          </a:bodyPr>
          <a:lstStyle/>
          <a:p>
            <a:r>
              <a:rPr lang="ru-RU" b="0" dirty="0">
                <a:solidFill>
                  <a:srgbClr val="FFFF00"/>
                </a:solidFill>
              </a:rPr>
              <a:t/>
            </a:r>
            <a:br>
              <a:rPr lang="ru-RU" b="0" dirty="0">
                <a:solidFill>
                  <a:srgbClr val="FFFF00"/>
                </a:solidFill>
              </a:rPr>
            </a:br>
            <a:r>
              <a:rPr lang="ru-RU" sz="4000" b="0" dirty="0" smtClean="0">
                <a:solidFill>
                  <a:srgbClr val="FFFF00"/>
                </a:solidFill>
              </a:rPr>
              <a:t>Схема  описания  для  каталога</a:t>
            </a:r>
            <a:endParaRPr lang="ru-RU" b="0" dirty="0">
              <a:solidFill>
                <a:srgbClr val="FFFF00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857356" y="1357298"/>
            <a:ext cx="5643602" cy="2000264"/>
          </a:xfrm>
        </p:spPr>
        <p:txBody>
          <a:bodyPr>
            <a:normAutofit fontScale="77500" lnSpcReduction="20000"/>
          </a:bodyPr>
          <a:lstStyle/>
          <a:p>
            <a:pPr algn="ctr">
              <a:buFont typeface="Wingdings" pitchFamily="2" charset="2"/>
              <a:buNone/>
            </a:pPr>
            <a:endParaRPr lang="ru-RU" sz="3200" b="1" i="1" dirty="0">
              <a:latin typeface="Monotype Corsiva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ru-RU" sz="3000" dirty="0" smtClean="0"/>
              <a:t>Фамилия </a:t>
            </a:r>
            <a:r>
              <a:rPr lang="ru-RU" sz="3000" dirty="0"/>
              <a:t>автора (заглавие книги)</a:t>
            </a:r>
          </a:p>
          <a:p>
            <a:pPr>
              <a:buFont typeface="Wingdings" pitchFamily="2" charset="2"/>
              <a:buNone/>
            </a:pPr>
            <a:r>
              <a:rPr lang="ru-RU" sz="3000" dirty="0" smtClean="0"/>
              <a:t>   Основное </a:t>
            </a:r>
            <a:r>
              <a:rPr lang="ru-RU" sz="3000" dirty="0"/>
              <a:t>заглавие.- Сведения об </a:t>
            </a:r>
          </a:p>
          <a:p>
            <a:pPr>
              <a:buFont typeface="Wingdings" pitchFamily="2" charset="2"/>
              <a:buNone/>
            </a:pPr>
            <a:r>
              <a:rPr lang="ru-RU" sz="3000" dirty="0" smtClean="0"/>
              <a:t>издании</a:t>
            </a:r>
            <a:r>
              <a:rPr lang="ru-RU" sz="3000" dirty="0"/>
              <a:t>.- Место издания, дата                </a:t>
            </a:r>
          </a:p>
          <a:p>
            <a:pPr>
              <a:buFont typeface="Wingdings" pitchFamily="2" charset="2"/>
              <a:buNone/>
            </a:pPr>
            <a:r>
              <a:rPr lang="ru-RU" sz="3000" dirty="0" smtClean="0"/>
              <a:t>издания</a:t>
            </a:r>
            <a:r>
              <a:rPr lang="ru-RU" sz="3000" dirty="0"/>
              <a:t>. – Объем.</a:t>
            </a:r>
          </a:p>
        </p:txBody>
      </p:sp>
      <p:pic>
        <p:nvPicPr>
          <p:cNvPr id="4" name="Picture 9" descr="K:\Валя\Рабочий стул\004.jpg"/>
          <p:cNvPicPr>
            <a:picLocks noChangeAspect="1" noChangeArrowheads="1"/>
          </p:cNvPicPr>
          <p:nvPr/>
        </p:nvPicPr>
        <p:blipFill>
          <a:blip r:embed="rId2"/>
          <a:srcRect l="40425" t="60233" r="2647"/>
          <a:stretch>
            <a:fillRect/>
          </a:stretch>
        </p:blipFill>
        <p:spPr bwMode="auto">
          <a:xfrm>
            <a:off x="1142976" y="3500438"/>
            <a:ext cx="7391400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50112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3540" y="3786166"/>
            <a:ext cx="23904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928794" y="714356"/>
            <a:ext cx="60722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Панов,  Михаил  Викторович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1285860"/>
            <a:ext cx="68580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Занимательная  орфография/М.В.  Панов;  ил.  В.С.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Коноплянского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– М. :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Просвещение,  2007. – 160 с. : ил. – (Твой  кругозор).</a:t>
            </a:r>
          </a:p>
          <a:p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ru-RU" altLang="ru-RU" sz="3600" dirty="0">
                <a:solidFill>
                  <a:schemeClr val="tx1"/>
                </a:solidFill>
              </a:rPr>
              <a:t>Библиографическая запись под </a:t>
            </a:r>
            <a:r>
              <a:rPr lang="en-US" altLang="ru-RU" sz="3600" dirty="0">
                <a:solidFill>
                  <a:schemeClr val="tx1"/>
                </a:solidFill>
              </a:rPr>
              <a:t> </a:t>
            </a:r>
            <a:r>
              <a:rPr lang="ru-RU" altLang="ru-RU" sz="3600" dirty="0">
                <a:solidFill>
                  <a:schemeClr val="tx1"/>
                </a:solidFill>
              </a:rPr>
              <a:t>заголовком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713787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i="1" dirty="0"/>
              <a:t>запись под заголовком означает, что первый элемент описания – </a:t>
            </a:r>
            <a:r>
              <a:rPr lang="ru-RU" altLang="ru-RU" sz="2400" b="1" i="1" dirty="0">
                <a:solidFill>
                  <a:srgbClr val="FF3300"/>
                </a:solidFill>
              </a:rPr>
              <a:t>автор документа</a:t>
            </a:r>
          </a:p>
          <a:p>
            <a:pPr>
              <a:lnSpc>
                <a:spcPct val="90000"/>
              </a:lnSpc>
            </a:pPr>
            <a:endParaRPr lang="ru-RU" altLang="ru-RU" sz="2400" b="1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0000FF"/>
                </a:solidFill>
              </a:rPr>
              <a:t>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0000FF"/>
                </a:solidFill>
              </a:rPr>
              <a:t>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0000FF"/>
                </a:solidFill>
              </a:rPr>
              <a:t>           </a:t>
            </a:r>
            <a:r>
              <a:rPr lang="ru-RU" altLang="ru-RU" sz="2800" b="1" i="1" dirty="0">
                <a:solidFill>
                  <a:srgbClr val="FF0000"/>
                </a:solidFill>
              </a:rPr>
              <a:t>Карпенко С.В.</a:t>
            </a:r>
            <a:r>
              <a:rPr lang="ru-RU" altLang="ru-RU" sz="2800" dirty="0">
                <a:solidFill>
                  <a:srgbClr val="FF0000"/>
                </a:solidFill>
              </a:rPr>
              <a:t> </a:t>
            </a:r>
            <a:r>
              <a:rPr lang="ru-RU" altLang="ru-RU" sz="2800" dirty="0"/>
              <a:t>Очерки истории белого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    движения на юге России (1917-1920 гг.) </a:t>
            </a:r>
            <a:r>
              <a:rPr lang="en-US" altLang="ru-RU" sz="2800" dirty="0"/>
              <a:t>/</a:t>
            </a:r>
            <a:r>
              <a:rPr lang="ru-RU" altLang="ru-RU" sz="2800" dirty="0"/>
              <a:t> С.В.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    Карпенко. – М. : Изд-во </a:t>
            </a:r>
            <a:r>
              <a:rPr lang="ru-RU" altLang="ru-RU" sz="2800" dirty="0" err="1"/>
              <a:t>Ипполитова</a:t>
            </a:r>
            <a:r>
              <a:rPr lang="ru-RU" altLang="ru-RU" sz="2800" dirty="0"/>
              <a:t>, 2002. –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    351 с. – (Библиотека Нового исторического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    вестника).</a:t>
            </a:r>
          </a:p>
          <a:p>
            <a:pPr>
              <a:lnSpc>
                <a:spcPct val="90000"/>
              </a:lnSpc>
            </a:pPr>
            <a:endParaRPr lang="ru-RU" altLang="ru-RU" sz="2400" b="1" i="1" dirty="0"/>
          </a:p>
          <a:p>
            <a:pPr>
              <a:lnSpc>
                <a:spcPct val="90000"/>
              </a:lnSpc>
            </a:pPr>
            <a:endParaRPr lang="ru-RU" altLang="ru-RU" sz="2400" b="1" i="1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051050" y="2852738"/>
            <a:ext cx="1800225" cy="503237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/>
              <a:t>ЗАГОЛОВОК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flipV="1">
            <a:off x="2700338" y="3357563"/>
            <a:ext cx="431800" cy="504825"/>
          </a:xfrm>
          <a:prstGeom prst="upArrow">
            <a:avLst>
              <a:gd name="adj1" fmla="val 50000"/>
              <a:gd name="adj2" fmla="val 29228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80381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lang="ru-RU" altLang="ru-RU" sz="3600" dirty="0"/>
              <a:t>Заголовок библиографической записи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496300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заголовок указывают при описании документов, имеющих 1-3 авторов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если авторов 4 и более заголовок не применяют</a:t>
            </a:r>
          </a:p>
          <a:p>
            <a:pPr>
              <a:lnSpc>
                <a:spcPct val="80000"/>
              </a:lnSpc>
            </a:pPr>
            <a:endParaRPr lang="en-US" altLang="ru-RU" sz="2400" dirty="0"/>
          </a:p>
          <a:p>
            <a:pPr>
              <a:lnSpc>
                <a:spcPct val="80000"/>
              </a:lnSpc>
            </a:pPr>
            <a:r>
              <a:rPr lang="ru-RU" altLang="ru-RU" sz="2400" dirty="0"/>
              <a:t>в заголовке записывают одного (первого) автора документа</a:t>
            </a:r>
            <a:r>
              <a:rPr lang="ru-RU" altLang="ru-RU" sz="20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rgbClr val="FF0000"/>
                </a:solidFill>
              </a:rPr>
              <a:t>указывается фамилия имя и отчество (инициалы)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			Ковалева, Анна Николаевна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			Семенов В. С.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                      </a:t>
            </a:r>
            <a:r>
              <a:rPr lang="ru-RU" altLang="ru-RU" sz="2400" b="1" dirty="0" err="1">
                <a:solidFill>
                  <a:srgbClr val="FF0000"/>
                </a:solidFill>
              </a:rPr>
              <a:t>Котлер</a:t>
            </a:r>
            <a:r>
              <a:rPr lang="ru-RU" altLang="ru-RU" sz="2400" b="1" dirty="0">
                <a:solidFill>
                  <a:srgbClr val="FF0000"/>
                </a:solidFill>
              </a:rPr>
              <a:t> Ф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.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45206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pPr algn="ctr"/>
            <a:r>
              <a:rPr lang="ru-RU" altLang="ru-RU" sz="3600" dirty="0">
                <a:solidFill>
                  <a:schemeClr val="tx1"/>
                </a:solidFill>
              </a:rPr>
              <a:t>Библиографическая запись под </a:t>
            </a:r>
            <a:r>
              <a:rPr lang="en-US" altLang="ru-RU" sz="3600" dirty="0">
                <a:solidFill>
                  <a:schemeClr val="tx1"/>
                </a:solidFill>
              </a:rPr>
              <a:t> </a:t>
            </a:r>
            <a:r>
              <a:rPr lang="ru-RU" altLang="ru-RU" sz="3600" dirty="0">
                <a:solidFill>
                  <a:schemeClr val="tx1"/>
                </a:solidFill>
              </a:rPr>
              <a:t>заглавием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85225" cy="4616450"/>
          </a:xfrm>
        </p:spPr>
        <p:txBody>
          <a:bodyPr/>
          <a:lstStyle/>
          <a:p>
            <a:r>
              <a:rPr lang="ru-RU" altLang="ru-RU" sz="2400" b="1" i="1" dirty="0"/>
              <a:t>запись под заглавием означает, что первый элемент описания – название документа</a:t>
            </a:r>
          </a:p>
          <a:p>
            <a:endParaRPr lang="ru-RU" altLang="ru-RU" sz="2400" b="1" i="1" dirty="0"/>
          </a:p>
          <a:p>
            <a:pPr>
              <a:buFont typeface="Wingdings" pitchFamily="2" charset="2"/>
              <a:buNone/>
            </a:pPr>
            <a:r>
              <a:rPr lang="ru-RU" altLang="ru-RU" i="1" dirty="0">
                <a:solidFill>
                  <a:srgbClr val="0000FF"/>
                </a:solidFill>
              </a:rPr>
              <a:t>       </a:t>
            </a:r>
          </a:p>
          <a:p>
            <a:pPr>
              <a:buFont typeface="Wingdings" pitchFamily="2" charset="2"/>
              <a:buNone/>
            </a:pPr>
            <a:r>
              <a:rPr lang="ru-RU" altLang="ru-RU" i="1" dirty="0">
                <a:solidFill>
                  <a:srgbClr val="0000FF"/>
                </a:solidFill>
              </a:rPr>
              <a:t>        </a:t>
            </a:r>
            <a:r>
              <a:rPr lang="ru-RU" altLang="ru-RU" i="1" dirty="0">
                <a:solidFill>
                  <a:srgbClr val="FF0000"/>
                </a:solidFill>
              </a:rPr>
              <a:t>Орфографический словарь русского</a:t>
            </a:r>
          </a:p>
          <a:p>
            <a:pPr>
              <a:buFont typeface="Wingdings" pitchFamily="2" charset="2"/>
              <a:buNone/>
            </a:pPr>
            <a:r>
              <a:rPr lang="ru-RU" altLang="ru-RU" i="1" dirty="0">
                <a:solidFill>
                  <a:srgbClr val="FF0000"/>
                </a:solidFill>
              </a:rPr>
              <a:t>   языка</a:t>
            </a:r>
            <a:r>
              <a:rPr lang="ru-RU" altLang="ru-RU" dirty="0">
                <a:solidFill>
                  <a:srgbClr val="FF0000"/>
                </a:solidFill>
              </a:rPr>
              <a:t> </a:t>
            </a:r>
            <a:r>
              <a:rPr lang="ru-RU" altLang="ru-RU" dirty="0"/>
              <a:t>: </a:t>
            </a:r>
            <a:r>
              <a:rPr lang="ru-RU" altLang="ru-RU" dirty="0" smtClean="0"/>
              <a:t>более  100 </a:t>
            </a:r>
            <a:r>
              <a:rPr lang="ru-RU" altLang="ru-RU" dirty="0"/>
              <a:t>000 слов </a:t>
            </a:r>
            <a:r>
              <a:rPr lang="en-US" altLang="ru-RU" dirty="0"/>
              <a:t>/</a:t>
            </a:r>
            <a:r>
              <a:rPr lang="ru-RU" altLang="ru-RU" dirty="0"/>
              <a:t> под ред. С.И.</a:t>
            </a:r>
          </a:p>
          <a:p>
            <a:pPr>
              <a:buFont typeface="Wingdings" pitchFamily="2" charset="2"/>
              <a:buNone/>
            </a:pPr>
            <a:r>
              <a:rPr lang="ru-RU" altLang="ru-RU" dirty="0"/>
              <a:t>   Ожегова. – 3-е изд. – М. : </a:t>
            </a:r>
            <a:r>
              <a:rPr lang="ru-RU" altLang="ru-RU" dirty="0" err="1"/>
              <a:t>Локид</a:t>
            </a:r>
            <a:r>
              <a:rPr lang="ru-RU" altLang="ru-RU" dirty="0"/>
              <a:t>-пресс ;</a:t>
            </a:r>
          </a:p>
          <a:p>
            <a:pPr>
              <a:buFont typeface="Wingdings" pitchFamily="2" charset="2"/>
              <a:buNone/>
            </a:pPr>
            <a:r>
              <a:rPr lang="ru-RU" altLang="ru-RU" dirty="0"/>
              <a:t>   Минск : Соврем. слово, 2005. – 910 с.</a:t>
            </a:r>
            <a:endParaRPr lang="ru-RU" altLang="ru-RU" sz="2400" dirty="0"/>
          </a:p>
          <a:p>
            <a:endParaRPr lang="ru-RU" altLang="ru-RU" sz="2400" b="1" i="1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051050" y="2924175"/>
            <a:ext cx="1800225" cy="431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/>
              <a:t>ЗАГЛАВИЕ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700338" y="3357563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7821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/>
          <a:lstStyle/>
          <a:p>
            <a:pPr algn="ctr"/>
            <a:r>
              <a:rPr lang="ru-RU" altLang="ru-RU" sz="3600" dirty="0">
                <a:solidFill>
                  <a:schemeClr val="tx1"/>
                </a:solidFill>
              </a:rPr>
              <a:t>Параллельное заглавие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424862" cy="45370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dirty="0"/>
              <a:t>Параллельное заглавие</a:t>
            </a:r>
            <a:r>
              <a:rPr lang="ru-RU" altLang="ru-RU" sz="2400" dirty="0"/>
              <a:t> – название издания на другом языке </a:t>
            </a:r>
          </a:p>
          <a:p>
            <a:pPr>
              <a:lnSpc>
                <a:spcPct val="90000"/>
              </a:lnSpc>
            </a:pPr>
            <a:endParaRPr lang="ru-RU" altLang="ru-RU" sz="2000" dirty="0"/>
          </a:p>
          <a:p>
            <a:pPr>
              <a:lnSpc>
                <a:spcPct val="90000"/>
              </a:lnSpc>
            </a:pPr>
            <a:r>
              <a:rPr lang="ru-RU" altLang="ru-RU" sz="2000" dirty="0"/>
              <a:t>записывается после основного заглавия через знак равенства (=) </a:t>
            </a:r>
            <a:endParaRPr lang="en-US" altLang="ru-RU" sz="2000" dirty="0"/>
          </a:p>
          <a:p>
            <a:pPr>
              <a:lnSpc>
                <a:spcPct val="90000"/>
              </a:lnSpc>
            </a:pPr>
            <a:r>
              <a:rPr lang="ru-RU" altLang="ru-RU" sz="2000" dirty="0"/>
              <a:t>указывается по правилам записи основного заглавия</a:t>
            </a:r>
            <a:endParaRPr lang="en-US" altLang="ru-RU" sz="2000" dirty="0"/>
          </a:p>
          <a:p>
            <a:pPr>
              <a:lnSpc>
                <a:spcPct val="90000"/>
              </a:lnSpc>
            </a:pPr>
            <a:endParaRPr lang="ru-RU" altLang="ru-RU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/>
              <a:t>Факультативный элемент описания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/>
              <a:t>Бюджетная система России</a:t>
            </a:r>
            <a:r>
              <a:rPr lang="ru-RU" altLang="ru-RU" sz="2800" dirty="0"/>
              <a:t> = </a:t>
            </a:r>
            <a:r>
              <a:rPr lang="ru-RU" altLang="ru-RU" sz="2800" dirty="0" err="1"/>
              <a:t>Budgetary</a:t>
            </a:r>
            <a:r>
              <a:rPr lang="ru-RU" altLang="ru-RU" sz="2800" dirty="0"/>
              <a:t> </a:t>
            </a:r>
            <a:r>
              <a:rPr lang="ru-RU" altLang="ru-RU" sz="2800" dirty="0" err="1"/>
              <a:t>system</a:t>
            </a:r>
            <a:r>
              <a:rPr lang="ru-RU" altLang="ru-RU" sz="2800" dirty="0"/>
              <a:t> </a:t>
            </a:r>
            <a:r>
              <a:rPr lang="ru-RU" altLang="ru-RU" sz="2800" dirty="0" err="1"/>
              <a:t>of</a:t>
            </a:r>
            <a:r>
              <a:rPr lang="ru-RU" altLang="ru-RU" sz="2800" dirty="0"/>
              <a:t> </a:t>
            </a:r>
            <a:r>
              <a:rPr lang="ru-RU" altLang="ru-RU" sz="2800" dirty="0" err="1"/>
              <a:t>Russia</a:t>
            </a:r>
            <a:endParaRPr lang="ru-RU" alt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/>
              <a:t>Стратегический</a:t>
            </a:r>
            <a:r>
              <a:rPr lang="ru-RU" altLang="ru-RU" sz="2800" dirty="0"/>
              <a:t> </a:t>
            </a:r>
            <a:r>
              <a:rPr lang="ru-RU" altLang="ru-RU" sz="2800" b="1" dirty="0"/>
              <a:t>маркетинг</a:t>
            </a:r>
            <a:r>
              <a:rPr lang="ru-RU" altLang="ru-RU" sz="2800" dirty="0"/>
              <a:t> = </a:t>
            </a:r>
            <a:r>
              <a:rPr lang="ru-RU" altLang="ru-RU" sz="2800" dirty="0" err="1"/>
              <a:t>Strategic</a:t>
            </a:r>
            <a:r>
              <a:rPr lang="ru-RU" altLang="ru-RU" sz="2800" dirty="0"/>
              <a:t> </a:t>
            </a:r>
            <a:r>
              <a:rPr lang="ru-RU" altLang="ru-RU" sz="2800" dirty="0" err="1"/>
              <a:t>marketing</a:t>
            </a:r>
            <a:r>
              <a:rPr lang="ru-RU" altLang="ru-RU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09540121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dirty="0">
                <a:solidFill>
                  <a:schemeClr val="tx1"/>
                </a:solidFill>
              </a:rPr>
              <a:t>Сведения, относящиеся к заглавию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13787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i="1" dirty="0"/>
              <a:t>Сведения, относящиеся к заглавию</a:t>
            </a:r>
            <a:r>
              <a:rPr lang="ru-RU" altLang="ru-RU" sz="2400" b="1" dirty="0"/>
              <a:t> – </a:t>
            </a:r>
            <a:r>
              <a:rPr lang="ru-RU" altLang="ru-RU" sz="2400" dirty="0"/>
              <a:t>поясняют, уточняют и дополняют основное заглавие. Указываются после заглавия через знак </a:t>
            </a:r>
            <a:r>
              <a:rPr lang="ru-RU" altLang="ru-RU" sz="2400" b="1" dirty="0"/>
              <a:t>«двоеточие» (:)</a:t>
            </a:r>
            <a:endParaRPr lang="ru-RU" altLang="ru-RU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К сведениям относятся: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пояснение содержания книги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характеристика вида издания, литературный жанр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сведения о переводе (без фамилии переводчика)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i="1" dirty="0" smtClean="0"/>
              <a:t>Факультативный </a:t>
            </a:r>
            <a:r>
              <a:rPr lang="ru-RU" altLang="ru-RU" sz="2000" i="1" dirty="0"/>
              <a:t>элемент описания</a:t>
            </a: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88250392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23"/>
            <a:ext cx="8229600" cy="1143000"/>
          </a:xfrm>
        </p:spPr>
        <p:txBody>
          <a:bodyPr/>
          <a:lstStyle/>
          <a:p>
            <a:pPr algn="ctr"/>
            <a:r>
              <a:rPr lang="ru-RU" altLang="ru-RU" sz="3600" b="1" dirty="0">
                <a:solidFill>
                  <a:schemeClr val="tx1"/>
                </a:solidFill>
              </a:rPr>
              <a:t>Сведения об ответственности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72816"/>
            <a:ext cx="8785225" cy="44640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FF3300"/>
                </a:solidFill>
              </a:rPr>
              <a:t>Сведения об ответственности</a:t>
            </a:r>
            <a:r>
              <a:rPr lang="ru-RU" altLang="ru-RU" sz="2800" b="1" i="1" dirty="0"/>
              <a:t> </a:t>
            </a:r>
            <a:r>
              <a:rPr lang="ru-RU" altLang="ru-RU" sz="2800" dirty="0"/>
              <a:t>содержат информацию о лицах и организациях, при участии которых публикуется издание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в описании начинаются со знака</a:t>
            </a:r>
            <a:r>
              <a:rPr lang="ru-RU" altLang="ru-RU" b="1" dirty="0"/>
              <a:t> </a:t>
            </a:r>
            <a:r>
              <a:rPr lang="en-US" altLang="ru-RU" b="1" dirty="0">
                <a:solidFill>
                  <a:srgbClr val="FF3300"/>
                </a:solidFill>
              </a:rPr>
              <a:t>/</a:t>
            </a:r>
            <a:r>
              <a:rPr lang="en-US" altLang="ru-RU" sz="2800" dirty="0"/>
              <a:t> (</a:t>
            </a:r>
            <a:r>
              <a:rPr lang="ru-RU" altLang="ru-RU" sz="2800" dirty="0"/>
              <a:t>косая черта).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Внимание! В описании такой знак не повторяется!</a:t>
            </a:r>
          </a:p>
          <a:p>
            <a:pPr>
              <a:lnSpc>
                <a:spcPct val="80000"/>
              </a:lnSpc>
            </a:pPr>
            <a:endParaRPr lang="ru-RU" altLang="ru-RU" sz="2800" dirty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800" dirty="0"/>
              <a:t>делятся на группы, между которыми ставится знак «точка с запятой» ( </a:t>
            </a:r>
            <a:r>
              <a:rPr lang="ru-RU" altLang="ru-RU" sz="3600" b="1" dirty="0">
                <a:solidFill>
                  <a:srgbClr val="FF3300"/>
                </a:solidFill>
              </a:rPr>
              <a:t>;</a:t>
            </a:r>
            <a:r>
              <a:rPr lang="ru-RU" altLang="ru-RU" sz="2800" dirty="0"/>
              <a:t> )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в пределах группы данные разделяют запятой</a:t>
            </a:r>
          </a:p>
        </p:txBody>
      </p:sp>
    </p:spTree>
    <p:extLst>
      <p:ext uri="{BB962C8B-B14F-4D97-AF65-F5344CB8AC3E}">
        <p14:creationId xmlns:p14="http://schemas.microsoft.com/office/powerpoint/2010/main" val="120961950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819" y="116632"/>
            <a:ext cx="8229600" cy="1143000"/>
          </a:xfrm>
        </p:spPr>
        <p:txBody>
          <a:bodyPr/>
          <a:lstStyle/>
          <a:p>
            <a:pPr algn="ctr"/>
            <a:r>
              <a:rPr lang="ru-RU" altLang="ru-RU" dirty="0"/>
              <a:t>Сведения об издании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776"/>
            <a:ext cx="8569325" cy="544522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dirty="0"/>
              <a:t>Содержит сведения о переизданиях, перепечатках издания, </a:t>
            </a:r>
            <a:r>
              <a:rPr lang="ru-RU" altLang="ru-RU" sz="2400" dirty="0" smtClean="0"/>
              <a:t>его  специальном </a:t>
            </a:r>
            <a:r>
              <a:rPr lang="ru-RU" altLang="ru-RU" sz="2400" dirty="0"/>
              <a:t>назначении и особых формах во</a:t>
            </a:r>
            <a:r>
              <a:rPr lang="en-US" altLang="ru-RU" sz="2400" dirty="0"/>
              <a:t>c</a:t>
            </a:r>
            <a:r>
              <a:rPr lang="ru-RU" altLang="ru-RU" sz="2400" dirty="0"/>
              <a:t>произведения </a:t>
            </a:r>
          </a:p>
          <a:p>
            <a:r>
              <a:rPr lang="ru-RU" altLang="ru-RU" sz="2400" dirty="0">
                <a:solidFill>
                  <a:srgbClr val="FF3300"/>
                </a:solidFill>
              </a:rPr>
              <a:t>данные приводят в форме, указанной в документе</a:t>
            </a:r>
          </a:p>
          <a:p>
            <a:r>
              <a:rPr lang="ru-RU" altLang="ru-RU" sz="2400" dirty="0">
                <a:solidFill>
                  <a:srgbClr val="FF3300"/>
                </a:solidFill>
              </a:rPr>
              <a:t>порядковый номер записывают арабскими цифрами</a:t>
            </a:r>
          </a:p>
          <a:p>
            <a:pPr>
              <a:buFont typeface="Wingdings" pitchFamily="2" charset="2"/>
              <a:buNone/>
            </a:pPr>
            <a:endParaRPr lang="ru-RU" altLang="ru-RU" sz="2400" dirty="0">
              <a:solidFill>
                <a:srgbClr val="FF3300"/>
              </a:solidFill>
            </a:endParaRP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250825" y="3933825"/>
            <a:ext cx="4321175" cy="10795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3-е издание, исправленное</a:t>
            </a:r>
          </a:p>
          <a:p>
            <a:pPr algn="ctr"/>
            <a:r>
              <a:rPr lang="ru-RU" altLang="ru-RU" sz="2400" b="1"/>
              <a:t> и дополненное</a:t>
            </a: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716463" y="436562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5435600" y="3933825"/>
            <a:ext cx="3348038" cy="115093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3-е изд., испр. и доп.</a:t>
            </a: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1042988" y="5300663"/>
            <a:ext cx="2663825" cy="50323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/>
              <a:t>Издание пятое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4211638" y="5445125"/>
            <a:ext cx="1223962" cy="288925"/>
          </a:xfrm>
          <a:prstGeom prst="rightArrow">
            <a:avLst>
              <a:gd name="adj1" fmla="val 50000"/>
              <a:gd name="adj2" fmla="val 105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5949950" y="5224463"/>
            <a:ext cx="1790700" cy="7254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altLang="ru-RU" sz="2400"/>
          </a:p>
          <a:p>
            <a:pPr algn="ctr">
              <a:spcBef>
                <a:spcPct val="20000"/>
              </a:spcBef>
            </a:pPr>
            <a:r>
              <a:rPr lang="ru-RU" altLang="ru-RU" sz="2400" b="1"/>
              <a:t>Изд. 5-е</a:t>
            </a:r>
          </a:p>
          <a:p>
            <a:pPr algn="ctr"/>
            <a:endParaRPr lang="ru-RU" altLang="ru-RU" sz="2400" b="1"/>
          </a:p>
        </p:txBody>
      </p:sp>
    </p:spTree>
    <p:extLst>
      <p:ext uri="{BB962C8B-B14F-4D97-AF65-F5344CB8AC3E}">
        <p14:creationId xmlns:p14="http://schemas.microsoft.com/office/powerpoint/2010/main" val="4872095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387424"/>
            <a:ext cx="8229600" cy="1143000"/>
          </a:xfrm>
        </p:spPr>
        <p:txBody>
          <a:bodyPr/>
          <a:lstStyle/>
          <a:p>
            <a:pPr algn="ctr"/>
            <a:r>
              <a:rPr lang="ru-RU" altLang="ru-RU" sz="3600" dirty="0"/>
              <a:t>Область выходных данных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80728"/>
            <a:ext cx="8569325" cy="21678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200" dirty="0"/>
              <a:t>Содержит сведения </a:t>
            </a:r>
            <a:r>
              <a:rPr lang="ru-RU" altLang="ru-RU" sz="3200" dirty="0">
                <a:solidFill>
                  <a:srgbClr val="FF3300"/>
                </a:solidFill>
              </a:rPr>
              <a:t>о месте, издателе и дате </a:t>
            </a:r>
            <a:r>
              <a:rPr lang="ru-RU" altLang="ru-RU" sz="3200" dirty="0"/>
              <a:t>издания документа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200" b="1" i="1" dirty="0" smtClean="0">
                <a:solidFill>
                  <a:srgbClr val="FF3300"/>
                </a:solidFill>
              </a:rPr>
              <a:t>Место </a:t>
            </a:r>
            <a:r>
              <a:rPr lang="ru-RU" altLang="ru-RU" sz="3200" b="1" i="1" dirty="0">
                <a:solidFill>
                  <a:srgbClr val="FF3300"/>
                </a:solidFill>
              </a:rPr>
              <a:t>издания </a:t>
            </a:r>
            <a:r>
              <a:rPr lang="ru-RU" altLang="ru-RU" sz="3200" b="1" dirty="0">
                <a:solidFill>
                  <a:srgbClr val="FF3300"/>
                </a:solidFill>
              </a:rPr>
              <a:t>: </a:t>
            </a:r>
            <a:r>
              <a:rPr lang="ru-RU" altLang="ru-RU" sz="3200" b="1" i="1" dirty="0">
                <a:solidFill>
                  <a:srgbClr val="FF3300"/>
                </a:solidFill>
              </a:rPr>
              <a:t>издатель</a:t>
            </a:r>
            <a:r>
              <a:rPr lang="ru-RU" altLang="ru-RU" sz="3200" b="1" dirty="0">
                <a:solidFill>
                  <a:srgbClr val="FF3300"/>
                </a:solidFill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3200" b="1" i="1" dirty="0">
                <a:solidFill>
                  <a:srgbClr val="FF3300"/>
                </a:solidFill>
              </a:rPr>
              <a:t>дата </a:t>
            </a:r>
            <a:r>
              <a:rPr lang="ru-RU" altLang="ru-RU" sz="3200" b="1" i="1" dirty="0" smtClean="0">
                <a:solidFill>
                  <a:srgbClr val="FF3300"/>
                </a:solidFill>
              </a:rPr>
              <a:t>издания</a:t>
            </a:r>
            <a:endParaRPr lang="ru-RU" altLang="ru-RU" sz="3200" b="1" i="1" dirty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32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3284984"/>
            <a:ext cx="77768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Область физической </a:t>
            </a:r>
            <a:r>
              <a:rPr lang="ru-RU" sz="2800" b="1" dirty="0" smtClean="0"/>
              <a:t>характеристики</a:t>
            </a:r>
          </a:p>
          <a:p>
            <a:endParaRPr lang="ru-RU" sz="2800" b="1" dirty="0"/>
          </a:p>
          <a:p>
            <a:r>
              <a:rPr lang="ru-RU" sz="2800" dirty="0" smtClean="0"/>
              <a:t>в </a:t>
            </a:r>
            <a:r>
              <a:rPr lang="ru-RU" sz="2800" dirty="0"/>
              <a:t>области приводят данные об объеме, размере, иллюстративном материале объекта описания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объем – обязательный элемент БО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7049757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/>
            <a:r>
              <a:rPr lang="ru-RU" sz="2800" dirty="0" smtClean="0">
                <a:solidFill>
                  <a:srgbClr val="FF0000"/>
                </a:solidFill>
              </a:rPr>
              <a:t>  Библиографический </a:t>
            </a:r>
            <a:r>
              <a:rPr lang="ru-RU" sz="2800" dirty="0">
                <a:solidFill>
                  <a:srgbClr val="FF0000"/>
                </a:solidFill>
              </a:rPr>
              <a:t>список литературы </a:t>
            </a:r>
            <a:r>
              <a:rPr lang="ru-RU" dirty="0"/>
              <a:t>- обязательный элемент </a:t>
            </a:r>
            <a:r>
              <a:rPr lang="ru-RU" dirty="0" smtClean="0"/>
              <a:t>любой  научной </a:t>
            </a:r>
            <a:r>
              <a:rPr lang="ru-RU" dirty="0"/>
              <a:t>работы - реферата, курсовой, дипломной работы, </a:t>
            </a:r>
            <a:r>
              <a:rPr lang="ru-RU" dirty="0" smtClean="0"/>
              <a:t>диссертации, монографии</a:t>
            </a:r>
            <a:r>
              <a:rPr lang="ru-RU" dirty="0"/>
              <a:t>, обзора, научного отчета</a:t>
            </a:r>
            <a:r>
              <a:rPr lang="ru-RU" dirty="0" smtClean="0"/>
              <a:t>.</a:t>
            </a:r>
          </a:p>
          <a:p>
            <a:pPr marL="216000"/>
            <a:endParaRPr lang="ru-RU" dirty="0" smtClean="0"/>
          </a:p>
          <a:p>
            <a:pPr marL="216000"/>
            <a:r>
              <a:rPr lang="ru-RU" dirty="0" smtClean="0"/>
              <a:t>     Список </a:t>
            </a:r>
            <a:r>
              <a:rPr lang="ru-RU" dirty="0"/>
              <a:t>включает </a:t>
            </a:r>
            <a:r>
              <a:rPr lang="ru-RU" dirty="0" smtClean="0"/>
              <a:t>литературу,  используемую </a:t>
            </a:r>
            <a:r>
              <a:rPr lang="ru-RU" dirty="0"/>
              <a:t>при подготовке </a:t>
            </a:r>
            <a:r>
              <a:rPr lang="ru-RU" dirty="0" smtClean="0"/>
              <a:t>текста:  цитируемую</a:t>
            </a:r>
            <a:r>
              <a:rPr lang="ru-RU" dirty="0"/>
              <a:t>, </a:t>
            </a:r>
            <a:r>
              <a:rPr lang="ru-RU" dirty="0" smtClean="0"/>
              <a:t>упоминаемую. Большое  значение </a:t>
            </a:r>
            <a:r>
              <a:rPr lang="ru-RU" dirty="0"/>
              <a:t>имеет правильное библиографическое описание документов </a:t>
            </a:r>
            <a:r>
              <a:rPr lang="ru-RU" dirty="0" smtClean="0"/>
              <a:t>и  рациональный </a:t>
            </a:r>
            <a:r>
              <a:rPr lang="ru-RU" dirty="0"/>
              <a:t>порядок расположения их в списке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        Каждая </a:t>
            </a:r>
            <a:r>
              <a:rPr lang="ru-RU" dirty="0"/>
              <a:t>библиографическая запись в списке получает порядковый номер и</a:t>
            </a:r>
          </a:p>
          <a:p>
            <a:r>
              <a:rPr lang="ru-RU" dirty="0" smtClean="0"/>
              <a:t>    начинается </a:t>
            </a:r>
            <a:r>
              <a:rPr lang="ru-RU" dirty="0"/>
              <a:t>с красной строки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          Рекомендуются </a:t>
            </a:r>
            <a:r>
              <a:rPr lang="ru-RU" dirty="0"/>
              <a:t>следующие варианты заглавия списка:</a:t>
            </a:r>
          </a:p>
          <a:p>
            <a:r>
              <a:rPr lang="ru-RU" dirty="0" smtClean="0"/>
              <a:t>    -список </a:t>
            </a:r>
            <a:r>
              <a:rPr lang="ru-RU" dirty="0"/>
              <a:t>использованной литературы;</a:t>
            </a:r>
          </a:p>
          <a:p>
            <a:r>
              <a:rPr lang="ru-RU" dirty="0" smtClean="0"/>
              <a:t>    -список </a:t>
            </a:r>
            <a:r>
              <a:rPr lang="ru-RU" dirty="0"/>
              <a:t>использованных источников и литературы;</a:t>
            </a:r>
          </a:p>
          <a:p>
            <a:r>
              <a:rPr lang="ru-RU" dirty="0" smtClean="0"/>
              <a:t>    -библиографический </a:t>
            </a:r>
            <a:r>
              <a:rPr lang="ru-RU" dirty="0"/>
              <a:t>список;</a:t>
            </a:r>
          </a:p>
          <a:p>
            <a:r>
              <a:rPr lang="ru-RU" dirty="0" smtClean="0"/>
              <a:t>    -библиография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12078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/>
          <a:lstStyle/>
          <a:p>
            <a:r>
              <a:rPr lang="ru-RU" altLang="ru-RU" dirty="0"/>
              <a:t>Область серии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13787" cy="4616450"/>
          </a:xfrm>
        </p:spPr>
        <p:txBody>
          <a:bodyPr/>
          <a:lstStyle/>
          <a:p>
            <a:r>
              <a:rPr lang="ru-RU" altLang="ru-RU" sz="2800"/>
              <a:t>в области приводят сведения о сериальном издании, выпуском которого является документ</a:t>
            </a:r>
          </a:p>
          <a:p>
            <a:r>
              <a:rPr lang="ru-RU" altLang="ru-RU" sz="2800">
                <a:solidFill>
                  <a:srgbClr val="FF3300"/>
                </a:solidFill>
              </a:rPr>
              <a:t>Сериальное издание – совокупность изданий, объединенных темой и имеющих однотипное оформление</a:t>
            </a:r>
          </a:p>
          <a:p>
            <a:r>
              <a:rPr lang="ru-RU" altLang="ru-RU" sz="2800"/>
              <a:t>сведения о серии заключают в круглые скобки</a:t>
            </a:r>
          </a:p>
          <a:p>
            <a:r>
              <a:rPr lang="ru-RU" altLang="ru-RU" sz="2800"/>
              <a:t>заглавие серии – обязательный элемент БО, в описании сокращению не подлежит </a:t>
            </a:r>
          </a:p>
          <a:p>
            <a:endParaRPr lang="ru-RU" altLang="ru-RU" sz="2800"/>
          </a:p>
          <a:p>
            <a:endParaRPr lang="ru-RU" altLang="ru-RU" sz="2800">
              <a:solidFill>
                <a:srgbClr val="FF3300"/>
              </a:solidFill>
            </a:endParaRPr>
          </a:p>
          <a:p>
            <a:endParaRPr lang="ru-RU" altLang="ru-RU" sz="280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2441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altLang="ru-RU" dirty="0"/>
              <a:t>Примеры описания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84784"/>
            <a:ext cx="9144000" cy="5013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i="1" dirty="0"/>
              <a:t>	</a:t>
            </a:r>
            <a:r>
              <a:rPr lang="ru-RU" altLang="ru-RU" sz="2800" dirty="0" smtClean="0"/>
              <a:t>Ковалев </a:t>
            </a:r>
            <a:r>
              <a:rPr lang="ru-RU" altLang="ru-RU" sz="2800" dirty="0"/>
              <a:t>А.А. Учебник арабского языка </a:t>
            </a:r>
            <a:r>
              <a:rPr lang="en-US" altLang="ru-RU" sz="2800" dirty="0"/>
              <a:t>/</a:t>
            </a:r>
            <a:r>
              <a:rPr lang="ru-RU" altLang="ru-RU" sz="2800" dirty="0"/>
              <a:t> А.А. 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Ковалев, Г.Ш. </a:t>
            </a:r>
            <a:r>
              <a:rPr lang="ru-RU" altLang="ru-RU" sz="2800" dirty="0" err="1"/>
              <a:t>Шарбатов</a:t>
            </a:r>
            <a:r>
              <a:rPr lang="ru-RU" altLang="ru-RU" sz="2800" dirty="0"/>
              <a:t>. – Изд. 4-е. – М. : Вост.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лит., 2004. – 751 с. : ил.</a:t>
            </a:r>
          </a:p>
          <a:p>
            <a:pPr>
              <a:buFont typeface="Wingdings" pitchFamily="2" charset="2"/>
              <a:buNone/>
            </a:pPr>
            <a:r>
              <a:rPr lang="ru-RU" altLang="ru-RU" sz="2800" i="1" dirty="0"/>
              <a:t>	</a:t>
            </a:r>
            <a:r>
              <a:rPr lang="ru-RU" altLang="ru-RU" sz="2400" dirty="0"/>
              <a:t>Поппер К</a:t>
            </a:r>
            <a:r>
              <a:rPr lang="ru-RU" altLang="ru-RU" sz="2400" i="1" dirty="0"/>
              <a:t>.</a:t>
            </a:r>
            <a:r>
              <a:rPr lang="ru-RU" altLang="ru-RU" sz="2400" dirty="0"/>
              <a:t> Логика научного исследования </a:t>
            </a:r>
            <a:r>
              <a:rPr lang="en-US" altLang="ru-RU" sz="2400" dirty="0"/>
              <a:t>/</a:t>
            </a:r>
            <a:r>
              <a:rPr lang="ru-RU" altLang="ru-RU" sz="2400" dirty="0"/>
              <a:t> Карл Поппер ; </a:t>
            </a:r>
            <a:endParaRPr lang="en-US" altLang="ru-RU" sz="2400" dirty="0"/>
          </a:p>
          <a:p>
            <a:pPr>
              <a:buFont typeface="Wingdings" pitchFamily="2" charset="2"/>
              <a:buNone/>
            </a:pPr>
            <a:r>
              <a:rPr lang="ru-RU" altLang="ru-RU" sz="2400" dirty="0"/>
              <a:t>пер. с англ. под общ. ред. В.Н.</a:t>
            </a:r>
            <a:r>
              <a:rPr lang="en-US" altLang="ru-RU" sz="2400" dirty="0"/>
              <a:t> </a:t>
            </a:r>
            <a:r>
              <a:rPr lang="ru-RU" altLang="ru-RU" sz="2400" dirty="0"/>
              <a:t>Садовского. – М. : Республика,</a:t>
            </a:r>
            <a:endParaRPr lang="en-US" altLang="ru-RU" sz="2400" dirty="0"/>
          </a:p>
          <a:p>
            <a:pPr>
              <a:buFont typeface="Wingdings" pitchFamily="2" charset="2"/>
              <a:buNone/>
            </a:pPr>
            <a:r>
              <a:rPr lang="ru-RU" altLang="ru-RU" sz="2400" dirty="0"/>
              <a:t>2005. – 446 с. –</a:t>
            </a:r>
            <a:r>
              <a:rPr lang="en-US" altLang="ru-RU" sz="2400" dirty="0"/>
              <a:t> </a:t>
            </a:r>
            <a:r>
              <a:rPr lang="ru-RU" altLang="ru-RU" sz="2400" dirty="0"/>
              <a:t>(Мыслители </a:t>
            </a:r>
            <a:r>
              <a:rPr lang="en-US" altLang="ru-RU" sz="2400" dirty="0"/>
              <a:t>XX </a:t>
            </a:r>
            <a:r>
              <a:rPr lang="ru-RU" altLang="ru-RU" sz="2400" dirty="0"/>
              <a:t>века).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 smtClean="0"/>
              <a:t>  </a:t>
            </a:r>
            <a:r>
              <a:rPr lang="ru-RU" altLang="ru-RU" sz="2800" dirty="0" err="1" smtClean="0"/>
              <a:t>Столович</a:t>
            </a:r>
            <a:r>
              <a:rPr lang="ru-RU" altLang="ru-RU" sz="2800" dirty="0" smtClean="0"/>
              <a:t> </a:t>
            </a:r>
            <a:r>
              <a:rPr lang="ru-RU" altLang="ru-RU" sz="2800" dirty="0"/>
              <a:t>Л.Н. История русской философии :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очерки / Л.Н. </a:t>
            </a:r>
            <a:r>
              <a:rPr lang="ru-RU" altLang="ru-RU" sz="2800" dirty="0" err="1"/>
              <a:t>Столович</a:t>
            </a:r>
            <a:r>
              <a:rPr lang="ru-RU" altLang="ru-RU" sz="2800" dirty="0"/>
              <a:t>. – М. : Республика, 2005. –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494 с.</a:t>
            </a:r>
          </a:p>
          <a:p>
            <a:pPr>
              <a:buFont typeface="Wingdings" pitchFamily="2" charset="2"/>
              <a:buNone/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404279062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357298"/>
            <a:ext cx="864399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Панов  М.В.  Занимательная  орфография/М.В.  Панов;  ил. В.С.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Коноплянского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– М. :  Просвещение,  2007. – 160 с. : ил. – (Твой  кругозор).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Сапронов  Ю.Г.  Безопасность  жизнедеятельности. – 4-е  изд.,  стереотип. /Ю.Г.Сапронов,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А.Б.Сыса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М.:Академия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 2007. – 316 с.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2800" b="1" dirty="0">
                <a:solidFill>
                  <a:schemeClr val="tx1"/>
                </a:solidFill>
              </a:rPr>
              <a:t>АНАЛИТИЧЕСКОЕ БИБЛИОГРАФИЧЕСКОЕ ОПИСАНИЕ</a:t>
            </a:r>
            <a:br>
              <a:rPr lang="ru-RU" altLang="ru-RU" sz="2800" b="1" dirty="0">
                <a:solidFill>
                  <a:schemeClr val="tx1"/>
                </a:solidFill>
              </a:rPr>
            </a:br>
            <a:r>
              <a:rPr lang="ru-RU" altLang="ru-RU" sz="2800" b="1" dirty="0" smtClean="0">
                <a:solidFill>
                  <a:schemeClr val="tx1"/>
                </a:solidFill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</a:rPr>
            </a:br>
            <a:r>
              <a:rPr lang="ru-RU" altLang="ru-RU" sz="2700" dirty="0" smtClean="0">
                <a:solidFill>
                  <a:schemeClr val="tx1"/>
                </a:solidFill>
              </a:rPr>
              <a:t>Аналитическое  </a:t>
            </a:r>
            <a:r>
              <a:rPr lang="ru-RU" altLang="ru-RU" sz="2700" dirty="0">
                <a:solidFill>
                  <a:schemeClr val="tx1"/>
                </a:solidFill>
              </a:rPr>
              <a:t>описание – описание  составной  части  документа.</a:t>
            </a:r>
            <a:br>
              <a:rPr lang="ru-RU" altLang="ru-RU" sz="2700" dirty="0">
                <a:solidFill>
                  <a:schemeClr val="tx1"/>
                </a:solidFill>
              </a:rPr>
            </a:br>
            <a:endParaRPr lang="ru-RU" altLang="ru-RU" sz="2800" dirty="0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687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dirty="0"/>
              <a:t>состоит из двух частей: описания составной части и описания документа (издания), в котором эта часть опубликована</a:t>
            </a:r>
            <a:endParaRPr lang="en-US" altLang="ru-RU" sz="2800" dirty="0"/>
          </a:p>
          <a:p>
            <a:pPr>
              <a:lnSpc>
                <a:spcPct val="90000"/>
              </a:lnSpc>
            </a:pPr>
            <a:r>
              <a:rPr lang="ru-RU" altLang="ru-RU" sz="2800" dirty="0"/>
              <a:t>сведения разделяются знаком две косые черты </a:t>
            </a:r>
            <a:r>
              <a:rPr lang="ru-RU" altLang="ru-RU" sz="2800" dirty="0" smtClean="0"/>
              <a:t> </a:t>
            </a:r>
            <a:r>
              <a:rPr lang="ru-RU" altLang="ru-RU" sz="2800" dirty="0" smtClean="0">
                <a:solidFill>
                  <a:srgbClr val="FF0000"/>
                </a:solidFill>
              </a:rPr>
              <a:t>// </a:t>
            </a:r>
            <a:r>
              <a:rPr lang="ru-RU" altLang="ru-RU" sz="2800" dirty="0"/>
              <a:t>с пробелами до и после </a:t>
            </a:r>
            <a:r>
              <a:rPr lang="ru-RU" altLang="ru-RU" sz="2800" dirty="0" smtClean="0"/>
              <a:t>него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 </a:t>
            </a:r>
            <a:r>
              <a:rPr lang="ru-RU" altLang="ru-RU" sz="2800" dirty="0" smtClean="0"/>
              <a:t>                     </a:t>
            </a:r>
            <a:r>
              <a:rPr lang="ru-RU" altLang="ru-RU" sz="3000" dirty="0" smtClean="0"/>
              <a:t>СХЕМА</a:t>
            </a:r>
            <a:endParaRPr lang="ru-RU" altLang="ru-RU" sz="3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000" dirty="0"/>
              <a:t>	Сведения о составной части документа </a:t>
            </a:r>
            <a:r>
              <a:rPr lang="ru-RU" altLang="ru-RU" sz="3000" b="1" dirty="0">
                <a:solidFill>
                  <a:srgbClr val="FF3300"/>
                </a:solidFill>
              </a:rPr>
              <a:t>//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000" dirty="0"/>
              <a:t>Сведения о документе, в котором часть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опубликована</a:t>
            </a:r>
            <a:r>
              <a:rPr lang="ru-RU" altLang="ru-RU" sz="3000" dirty="0"/>
              <a:t>. – Объем (страницы составной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000" dirty="0"/>
              <a:t>части).</a:t>
            </a:r>
            <a:endParaRPr lang="ru-RU" altLang="ru-RU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81937852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60648"/>
            <a:ext cx="82809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</a:rPr>
              <a:t>О противодействии терроризму: </a:t>
            </a:r>
            <a:r>
              <a:rPr lang="ru-RU" sz="2400" dirty="0" err="1">
                <a:latin typeface="Times New Roman" pitchFamily="18" charset="0"/>
              </a:rPr>
              <a:t>федер</a:t>
            </a:r>
            <a:r>
              <a:rPr lang="ru-RU" sz="2400" dirty="0">
                <a:latin typeface="Times New Roman" pitchFamily="18" charset="0"/>
              </a:rPr>
              <a:t>. закон Рос. Федерации от 6 марта 2006 г. № 35-ФЗ: принят Гос. Думой </a:t>
            </a:r>
            <a:r>
              <a:rPr lang="ru-RU" sz="2400" dirty="0" err="1">
                <a:latin typeface="Times New Roman" pitchFamily="18" charset="0"/>
              </a:rPr>
              <a:t>Федер</a:t>
            </a:r>
            <a:r>
              <a:rPr lang="ru-RU" sz="2400" dirty="0">
                <a:latin typeface="Times New Roman" pitchFamily="18" charset="0"/>
              </a:rPr>
              <a:t>. Собр. Рос. Федерации 26 февр. 2006 г.: </a:t>
            </a:r>
            <a:r>
              <a:rPr lang="ru-RU" sz="2400" dirty="0" err="1">
                <a:latin typeface="Times New Roman" pitchFamily="18" charset="0"/>
              </a:rPr>
              <a:t>одобр</a:t>
            </a:r>
            <a:r>
              <a:rPr lang="ru-RU" sz="2400" dirty="0">
                <a:latin typeface="Times New Roman" pitchFamily="18" charset="0"/>
              </a:rPr>
              <a:t>. Советом Федерации </a:t>
            </a:r>
            <a:r>
              <a:rPr lang="ru-RU" sz="2400" dirty="0" err="1">
                <a:latin typeface="Times New Roman" pitchFamily="18" charset="0"/>
              </a:rPr>
              <a:t>Федер</a:t>
            </a:r>
            <a:r>
              <a:rPr lang="ru-RU" sz="2400" dirty="0">
                <a:latin typeface="Times New Roman" pitchFamily="18" charset="0"/>
              </a:rPr>
              <a:t>. Собр. Рос. Федерации 1 марта 2006 г. // Рос. газ. - 2006. - 10 марта. </a:t>
            </a:r>
            <a:endParaRPr lang="ru-RU" sz="2400" dirty="0" smtClean="0">
              <a:latin typeface="Times New Roman" pitchFamily="18" charset="0"/>
            </a:endParaRPr>
          </a:p>
          <a:p>
            <a:endParaRPr lang="ru-RU" sz="2400" dirty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Волкова  </a:t>
            </a:r>
            <a:r>
              <a:rPr lang="ru-RU" sz="2400" dirty="0" smtClean="0">
                <a:latin typeface="Times New Roman" pitchFamily="18" charset="0"/>
              </a:rPr>
              <a:t>Н.А.  О  русских  </a:t>
            </a:r>
            <a:r>
              <a:rPr lang="ru-RU" sz="2400" dirty="0" smtClean="0">
                <a:latin typeface="Times New Roman" pitchFamily="18" charset="0"/>
              </a:rPr>
              <a:t>прозвищах // Вальтер  </a:t>
            </a:r>
            <a:r>
              <a:rPr lang="ru-RU" sz="2400" dirty="0" smtClean="0">
                <a:latin typeface="Times New Roman" pitchFamily="18" charset="0"/>
              </a:rPr>
              <a:t>Х.  Большой  словарь  русских  прозвищ /Х.Вальтер,  </a:t>
            </a:r>
            <a:r>
              <a:rPr lang="ru-RU" sz="2400" dirty="0" err="1" smtClean="0">
                <a:latin typeface="Times New Roman" pitchFamily="18" charset="0"/>
              </a:rPr>
              <a:t>В.М.Мокиенко</a:t>
            </a:r>
            <a:r>
              <a:rPr lang="ru-RU" sz="2400" dirty="0" smtClean="0">
                <a:latin typeface="Times New Roman" pitchFamily="18" charset="0"/>
              </a:rPr>
              <a:t>.-М.: </a:t>
            </a:r>
            <a:r>
              <a:rPr lang="ru-RU" sz="2400" dirty="0" err="1" smtClean="0">
                <a:latin typeface="Times New Roman" pitchFamily="18" charset="0"/>
              </a:rPr>
              <a:t>Олма</a:t>
            </a:r>
            <a:r>
              <a:rPr lang="ru-RU" sz="2400" dirty="0" smtClean="0">
                <a:latin typeface="Times New Roman" pitchFamily="18" charset="0"/>
              </a:rPr>
              <a:t>-Медиа  Групп,  2007</a:t>
            </a:r>
            <a:r>
              <a:rPr lang="ru-RU" sz="2400" dirty="0" smtClean="0">
                <a:latin typeface="Times New Roman" pitchFamily="18" charset="0"/>
              </a:rPr>
              <a:t>.- с. 28-33.</a:t>
            </a:r>
          </a:p>
          <a:p>
            <a:endParaRPr lang="ru-RU" sz="2400" dirty="0" smtClean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Мясникова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</a:rPr>
              <a:t>Л.А.  Природа  </a:t>
            </a:r>
            <a:r>
              <a:rPr lang="ru-RU" sz="2400" dirty="0" smtClean="0">
                <a:latin typeface="Times New Roman" pitchFamily="18" charset="0"/>
              </a:rPr>
              <a:t>человека // Современный  </a:t>
            </a:r>
            <a:r>
              <a:rPr lang="ru-RU" sz="2400" dirty="0">
                <a:latin typeface="Times New Roman" pitchFamily="18" charset="0"/>
              </a:rPr>
              <a:t>философский  словарь/под  общ.  ред.  В.Е.Кемерова.-М</a:t>
            </a:r>
            <a:r>
              <a:rPr lang="ru-RU" sz="2400" dirty="0" smtClean="0">
                <a:latin typeface="Times New Roman" pitchFamily="18" charset="0"/>
              </a:rPr>
              <a:t>.,2004.- с. 550-553</a:t>
            </a:r>
            <a:r>
              <a:rPr lang="ru-RU" sz="2400" dirty="0">
                <a:latin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   Невинная  И.  В  кассу // Российская  газета.-2008.-7-8  окт..- </a:t>
            </a:r>
            <a:r>
              <a:rPr lang="ru-RU" sz="2400" dirty="0" smtClean="0">
                <a:latin typeface="Times New Roman" pitchFamily="18" charset="0"/>
              </a:rPr>
              <a:t>с. 4.</a:t>
            </a:r>
            <a:endParaRPr lang="ru-RU" sz="2400" dirty="0" smtClean="0">
              <a:latin typeface="Times New Roman" pitchFamily="18" charset="0"/>
            </a:endParaRPr>
          </a:p>
          <a:p>
            <a:endParaRPr lang="ru-RU" sz="2800" dirty="0">
              <a:latin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Пахомов  С.В.  Домашний  компьютер // Компьютер – пресс.- 2008. - №12. – С. 4-6.</a:t>
            </a: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pPr algn="ctr"/>
            <a:r>
              <a:rPr lang="ru-RU" altLang="ru-RU" sz="3000" dirty="0">
                <a:solidFill>
                  <a:schemeClr val="tx1"/>
                </a:solidFill>
                <a:latin typeface="Verdana" pitchFamily="34" charset="0"/>
              </a:rPr>
              <a:t>БИБЛИОГРАФИЧЕСКОЕ ОПИСАНИЕ ЭЛЕКТРОННЫХ РЕСУРСОВ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ru-RU" altLang="ru-RU" sz="2800" dirty="0" smtClean="0"/>
              <a:t>структура </a:t>
            </a:r>
            <a:r>
              <a:rPr lang="ru-RU" altLang="ru-RU" sz="2800" dirty="0"/>
              <a:t>и состав описания аналогичны правилам ГОСТа 7.1-2003</a:t>
            </a:r>
            <a:endParaRPr lang="ru-RU" altLang="ru-RU" sz="2800" dirty="0">
              <a:solidFill>
                <a:srgbClr val="FF3300"/>
              </a:solidFill>
            </a:endParaRPr>
          </a:p>
          <a:p>
            <a:r>
              <a:rPr lang="ru-RU" altLang="ru-RU" sz="2800" dirty="0"/>
              <a:t>по режиму доступа ЭР делятся на: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	- локальные (</a:t>
            </a:r>
            <a:r>
              <a:rPr lang="en-US" altLang="ru-RU" sz="2800" dirty="0"/>
              <a:t>CD-ROM</a:t>
            </a:r>
            <a:r>
              <a:rPr lang="ru-RU" altLang="ru-RU" sz="2800" dirty="0"/>
              <a:t>, дискета)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	- удаленные (Интернет)</a:t>
            </a:r>
          </a:p>
          <a:p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24135472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pPr algn="ctr"/>
            <a:r>
              <a:rPr lang="ru-RU" altLang="ru-RU" sz="3200" dirty="0">
                <a:solidFill>
                  <a:schemeClr val="tx1"/>
                </a:solidFill>
                <a:latin typeface="Verdana" pitchFamily="34" charset="0"/>
              </a:rPr>
              <a:t>Схема библиографической записи электронного ресурса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642350" cy="44719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 smtClean="0"/>
              <a:t>  Заголовок</a:t>
            </a:r>
            <a:r>
              <a:rPr lang="ru-RU" altLang="ru-RU" sz="2800" dirty="0"/>
              <a:t>. </a:t>
            </a:r>
            <a:r>
              <a:rPr lang="ru-RU" altLang="ru-RU" sz="2800" b="1" dirty="0">
                <a:solidFill>
                  <a:srgbClr val="FF3300"/>
                </a:solidFill>
              </a:rPr>
              <a:t>Основное заглавие</a:t>
            </a:r>
            <a:r>
              <a:rPr lang="ru-RU" altLang="ru-RU" sz="2800" dirty="0"/>
              <a:t> [Электронный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/>
              <a:t>ресурс] </a:t>
            </a:r>
            <a:r>
              <a:rPr lang="ru-RU" altLang="ru-RU" sz="2800" b="1" dirty="0"/>
              <a:t>:</a:t>
            </a:r>
            <a:r>
              <a:rPr lang="ru-RU" altLang="ru-RU" sz="2800" dirty="0"/>
              <a:t> </a:t>
            </a:r>
            <a:r>
              <a:rPr lang="en-US" altLang="ru-RU" sz="2800" dirty="0"/>
              <a:t>c</a:t>
            </a:r>
            <a:r>
              <a:rPr lang="ru-RU" altLang="ru-RU" sz="2800" dirty="0"/>
              <a:t>ведения, относящиеся к заглавию /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800" b="1" dirty="0">
                <a:solidFill>
                  <a:srgbClr val="FF3300"/>
                </a:solidFill>
              </a:rPr>
              <a:t>c</a:t>
            </a:r>
            <a:r>
              <a:rPr lang="ru-RU" altLang="ru-RU" sz="2800" b="1" dirty="0">
                <a:solidFill>
                  <a:srgbClr val="FF3300"/>
                </a:solidFill>
              </a:rPr>
              <a:t>ведения об ответственности</a:t>
            </a:r>
            <a:r>
              <a:rPr lang="ru-RU" altLang="ru-RU" sz="2800" b="1" i="1" dirty="0"/>
              <a:t>. </a:t>
            </a:r>
            <a:r>
              <a:rPr lang="ru-RU" altLang="ru-RU" sz="2800" i="1" dirty="0"/>
              <a:t>– </a:t>
            </a:r>
            <a:r>
              <a:rPr lang="ru-RU" altLang="ru-RU" sz="2800" b="1" dirty="0">
                <a:solidFill>
                  <a:srgbClr val="FF3300"/>
                </a:solidFill>
              </a:rPr>
              <a:t>Сведения</a:t>
            </a:r>
            <a:r>
              <a:rPr lang="ru-RU" altLang="ru-RU" sz="2800" b="1" i="1" dirty="0">
                <a:solidFill>
                  <a:srgbClr val="FF33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об издании</a:t>
            </a:r>
            <a:r>
              <a:rPr lang="ru-RU" altLang="ru-RU" sz="2800" b="1" i="1" dirty="0"/>
              <a:t>. </a:t>
            </a:r>
            <a:r>
              <a:rPr lang="ru-RU" altLang="ru-RU" sz="2800" i="1" dirty="0"/>
              <a:t>–</a:t>
            </a:r>
            <a:r>
              <a:rPr lang="ru-RU" altLang="ru-RU" sz="2800" i="1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Обозначение вида ресурса</a:t>
            </a:r>
            <a:r>
              <a:rPr lang="ru-RU" altLang="ru-RU" sz="2800" b="1" i="1" dirty="0"/>
              <a:t>.</a:t>
            </a:r>
            <a:r>
              <a:rPr lang="en-US" altLang="ru-RU" sz="2800" b="1" i="1" dirty="0"/>
              <a:t> </a:t>
            </a:r>
            <a:r>
              <a:rPr lang="ru-RU" altLang="ru-RU" sz="2800" i="1" dirty="0"/>
              <a:t>–</a:t>
            </a:r>
            <a:r>
              <a:rPr lang="en-US" altLang="ru-RU" sz="2800" i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Место издания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издатель,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дата издания</a:t>
            </a:r>
            <a:r>
              <a:rPr lang="ru-RU" altLang="ru-RU" sz="2800" b="1" i="1" dirty="0"/>
              <a:t>. </a:t>
            </a:r>
            <a:r>
              <a:rPr lang="ru-RU" altLang="ru-RU" sz="2800" i="1" dirty="0"/>
              <a:t>–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Количество физических единиц 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обозначение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материала </a:t>
            </a:r>
            <a:r>
              <a:rPr lang="ru-RU" altLang="ru-RU" sz="2800" b="1" dirty="0"/>
              <a:t>(только для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/>
              <a:t>локального ресурса)</a:t>
            </a:r>
            <a:r>
              <a:rPr lang="ru-RU" altLang="ru-RU" sz="2800" b="1" i="1" dirty="0"/>
              <a:t>.</a:t>
            </a:r>
            <a:r>
              <a:rPr lang="ru-RU" altLang="ru-RU" sz="2800" i="1" dirty="0"/>
              <a:t> – </a:t>
            </a:r>
            <a:r>
              <a:rPr lang="ru-RU" altLang="ru-RU" sz="2800" i="1" dirty="0">
                <a:solidFill>
                  <a:srgbClr val="FF3300"/>
                </a:solidFill>
              </a:rPr>
              <a:t>(</a:t>
            </a:r>
            <a:r>
              <a:rPr lang="ru-RU" altLang="ru-RU" sz="2800" b="1" dirty="0">
                <a:solidFill>
                  <a:srgbClr val="FF3300"/>
                </a:solidFill>
              </a:rPr>
              <a:t>Основное заглавие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solidFill>
                  <a:srgbClr val="FF3300"/>
                </a:solidFill>
              </a:rPr>
              <a:t>серии</a:t>
            </a:r>
            <a:r>
              <a:rPr lang="ru-RU" altLang="ru-RU" sz="2800" i="1" dirty="0">
                <a:solidFill>
                  <a:srgbClr val="FF3300"/>
                </a:solidFill>
              </a:rPr>
              <a:t>)</a:t>
            </a:r>
            <a:r>
              <a:rPr lang="ru-RU" altLang="ru-RU" sz="2800" b="1" i="1" dirty="0"/>
              <a:t>.</a:t>
            </a:r>
            <a:r>
              <a:rPr lang="ru-RU" altLang="ru-RU" sz="2800" i="1" dirty="0"/>
              <a:t> – </a:t>
            </a:r>
            <a:r>
              <a:rPr lang="ru-RU" altLang="ru-RU" sz="2800" b="1" dirty="0">
                <a:solidFill>
                  <a:srgbClr val="FF3300"/>
                </a:solidFill>
              </a:rPr>
              <a:t>Примечания</a:t>
            </a:r>
            <a:r>
              <a:rPr lang="ru-RU" altLang="ru-RU" sz="2800" dirty="0"/>
              <a:t> (режим доступа).</a:t>
            </a:r>
          </a:p>
        </p:txBody>
      </p:sp>
    </p:spTree>
    <p:extLst>
      <p:ext uri="{BB962C8B-B14F-4D97-AF65-F5344CB8AC3E}">
        <p14:creationId xmlns:p14="http://schemas.microsoft.com/office/powerpoint/2010/main" val="344524644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altLang="ru-RU" dirty="0"/>
              <a:t>Особенности описания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144000" cy="4832350"/>
          </a:xfrm>
        </p:spPr>
        <p:txBody>
          <a:bodyPr/>
          <a:lstStyle/>
          <a:p>
            <a:r>
              <a:rPr lang="ru-RU" altLang="ru-RU" sz="2800" dirty="0"/>
              <a:t>после заглавия электронного ресурса через пробел приводят слова </a:t>
            </a:r>
            <a:r>
              <a:rPr lang="en-US" altLang="ru-RU" sz="2800" dirty="0">
                <a:solidFill>
                  <a:srgbClr val="FF3300"/>
                </a:solidFill>
              </a:rPr>
              <a:t>[</a:t>
            </a:r>
            <a:r>
              <a:rPr lang="ru-RU" altLang="ru-RU" sz="2800" dirty="0">
                <a:solidFill>
                  <a:srgbClr val="FF3300"/>
                </a:solidFill>
              </a:rPr>
              <a:t>Электронный ресурс</a:t>
            </a:r>
            <a:r>
              <a:rPr lang="en-US" altLang="ru-RU" sz="2800" dirty="0">
                <a:solidFill>
                  <a:srgbClr val="FF3300"/>
                </a:solidFill>
              </a:rPr>
              <a:t>]</a:t>
            </a:r>
            <a:endParaRPr lang="ru-RU" altLang="ru-RU" sz="2800" dirty="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altLang="ru-RU" sz="2400" dirty="0"/>
              <a:t>	</a:t>
            </a:r>
            <a:r>
              <a:rPr lang="ru-RU" altLang="ru-RU" sz="2400" dirty="0">
                <a:solidFill>
                  <a:srgbClr val="FF0000"/>
                </a:solidFill>
              </a:rPr>
              <a:t>Информационные технологии в управлении [Электронный ресурс]</a:t>
            </a:r>
          </a:p>
          <a:p>
            <a:r>
              <a:rPr lang="ru-RU" altLang="ru-RU" sz="2800" dirty="0">
                <a:solidFill>
                  <a:srgbClr val="FF3300"/>
                </a:solidFill>
              </a:rPr>
              <a:t>обозначение вида ресурса</a:t>
            </a:r>
            <a:r>
              <a:rPr lang="ru-RU" altLang="ru-RU" sz="2800" dirty="0"/>
              <a:t> характеризует ЭР с точки зрения содержащихся в нем материалов и их объема</a:t>
            </a:r>
          </a:p>
          <a:p>
            <a:pPr>
              <a:buFont typeface="Wingdings" pitchFamily="2" charset="2"/>
              <a:buNone/>
            </a:pPr>
            <a:r>
              <a:rPr lang="ru-RU" altLang="ru-RU" sz="3600" dirty="0"/>
              <a:t>		</a:t>
            </a:r>
            <a:r>
              <a:rPr lang="ru-RU" altLang="ru-RU" sz="2800" dirty="0">
                <a:solidFill>
                  <a:srgbClr val="FF0000"/>
                </a:solidFill>
              </a:rPr>
              <a:t>Электрон. дан.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	Электрон. журн.</a:t>
            </a:r>
          </a:p>
          <a:p>
            <a:endParaRPr lang="ru-RU" altLang="ru-RU" sz="2800" dirty="0">
              <a:solidFill>
                <a:srgbClr val="0000CC"/>
              </a:solidFill>
            </a:endParaRPr>
          </a:p>
          <a:p>
            <a:endParaRPr lang="ru-RU" altLang="ru-RU" sz="2800" dirty="0"/>
          </a:p>
          <a:p>
            <a:endParaRPr lang="ru-RU" altLang="ru-RU" sz="2400" dirty="0"/>
          </a:p>
          <a:p>
            <a:pPr>
              <a:buFont typeface="Wingdings" pitchFamily="2" charset="2"/>
              <a:buNone/>
            </a:pPr>
            <a:endParaRPr lang="ru-RU" altLang="ru-RU" sz="2400" dirty="0"/>
          </a:p>
          <a:p>
            <a:endParaRPr lang="en-US" altLang="ru-RU" sz="2400" dirty="0"/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68306985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ru-RU" altLang="ru-RU" dirty="0"/>
              <a:t>Особенности описания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при описании ЭР локального доступа </a:t>
            </a:r>
            <a:r>
              <a:rPr lang="ru-RU" altLang="ru-RU" sz="2800" dirty="0" smtClean="0">
                <a:solidFill>
                  <a:srgbClr val="FF3300"/>
                </a:solidFill>
              </a:rPr>
              <a:t> </a:t>
            </a:r>
            <a:r>
              <a:rPr lang="ru-RU" altLang="ru-RU" sz="2800" dirty="0" smtClean="0"/>
              <a:t>в </a:t>
            </a:r>
            <a:r>
              <a:rPr lang="ru-RU" altLang="ru-RU" sz="2800" dirty="0"/>
              <a:t>качестве объема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указывается количество физических единиц и материал, к которому принадлежит носитель информации</a:t>
            </a:r>
          </a:p>
          <a:p>
            <a:pPr>
              <a:buFont typeface="Wingdings" pitchFamily="2" charset="2"/>
              <a:buNone/>
            </a:pPr>
            <a:r>
              <a:rPr lang="ru-RU" altLang="ru-RU" sz="2400" dirty="0"/>
              <a:t>			</a:t>
            </a:r>
            <a:r>
              <a:rPr lang="ru-RU" altLang="ru-RU" dirty="0">
                <a:solidFill>
                  <a:srgbClr val="FF0000"/>
                </a:solidFill>
              </a:rPr>
              <a:t>1 электрон. опт. диск (</a:t>
            </a:r>
            <a:r>
              <a:rPr lang="en-US" altLang="ru-RU" dirty="0">
                <a:solidFill>
                  <a:srgbClr val="FF0000"/>
                </a:solidFill>
              </a:rPr>
              <a:t>CD</a:t>
            </a:r>
            <a:r>
              <a:rPr lang="ru-RU" altLang="ru-RU" dirty="0">
                <a:solidFill>
                  <a:srgbClr val="FF0000"/>
                </a:solidFill>
              </a:rPr>
              <a:t>-</a:t>
            </a:r>
            <a:r>
              <a:rPr lang="en-US" altLang="ru-RU" dirty="0">
                <a:solidFill>
                  <a:srgbClr val="FF0000"/>
                </a:solidFill>
              </a:rPr>
              <a:t>ROM</a:t>
            </a:r>
            <a:r>
              <a:rPr lang="ru-RU" altLang="ru-RU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		</a:t>
            </a:r>
            <a:r>
              <a:rPr lang="ru-RU" altLang="ru-RU" dirty="0">
                <a:solidFill>
                  <a:srgbClr val="FF0000"/>
                </a:solidFill>
              </a:rPr>
              <a:t>2 электрон. гиб. диска (IBM PC)</a:t>
            </a:r>
          </a:p>
          <a:p>
            <a:r>
              <a:rPr lang="ru-RU" altLang="ru-RU" sz="2400" dirty="0">
                <a:solidFill>
                  <a:srgbClr val="FF3300"/>
                </a:solidFill>
              </a:rPr>
              <a:t>при описании ресурсов Интернет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  в </a:t>
            </a:r>
            <a:r>
              <a:rPr lang="ru-RU" altLang="ru-RU" sz="2400" dirty="0"/>
              <a:t>примечании обязательно указывают </a:t>
            </a:r>
            <a:r>
              <a:rPr lang="ru-RU" altLang="ru-RU" sz="2400" dirty="0" smtClean="0"/>
              <a:t> электронный </a:t>
            </a:r>
            <a:r>
              <a:rPr lang="ru-RU" altLang="ru-RU" sz="2400" dirty="0"/>
              <a:t>адрес документа</a:t>
            </a:r>
          </a:p>
          <a:p>
            <a:pPr>
              <a:buFont typeface="Wingdings" pitchFamily="2" charset="2"/>
              <a:buNone/>
            </a:pPr>
            <a:r>
              <a:rPr lang="ru-RU" altLang="ru-RU" dirty="0">
                <a:solidFill>
                  <a:srgbClr val="0000CC"/>
                </a:solidFill>
              </a:rPr>
              <a:t>			</a:t>
            </a:r>
            <a:r>
              <a:rPr lang="ru-RU" altLang="ru-RU" dirty="0">
                <a:solidFill>
                  <a:srgbClr val="FF0000"/>
                </a:solidFill>
              </a:rPr>
              <a:t>Режим доступа: </a:t>
            </a:r>
            <a:r>
              <a:rPr lang="en-US" altLang="ru-RU" dirty="0">
                <a:solidFill>
                  <a:srgbClr val="0000CC"/>
                </a:solidFill>
                <a:hlinkClick r:id="rId2"/>
              </a:rPr>
              <a:t>http://www.rsuh.ru</a:t>
            </a:r>
            <a:endParaRPr lang="en-US" altLang="ru-RU" dirty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None/>
            </a:pPr>
            <a:endParaRPr lang="ru-RU" altLang="ru-RU" dirty="0">
              <a:solidFill>
                <a:srgbClr val="0000CC"/>
              </a:solidFill>
            </a:endParaRPr>
          </a:p>
          <a:p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931327979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ru-RU" altLang="ru-RU" sz="3600"/>
              <a:t>Примеры описания локального ресурса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44824"/>
            <a:ext cx="91440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i="1" dirty="0"/>
              <a:t>	Архипова Н.И.</a:t>
            </a:r>
            <a:r>
              <a:rPr lang="ru-RU" altLang="ru-RU" sz="2400" dirty="0"/>
              <a:t> Управление персоналом </a:t>
            </a:r>
            <a:r>
              <a:rPr lang="ru-RU" altLang="ru-RU" sz="2400" dirty="0">
                <a:solidFill>
                  <a:srgbClr val="FF3300"/>
                </a:solidFill>
              </a:rPr>
              <a:t>[Электронный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ресурс]</a:t>
            </a:r>
            <a:r>
              <a:rPr lang="ru-RU" altLang="ru-RU" sz="2400" dirty="0"/>
              <a:t> : электрон. учеб.-метод. комплекс / Н.И. Архипова,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О.Л. Седова ; Рос. гос. гуманитарный   ун-т, Ин-т экономики,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упр. и права. – Версия 1.02. – </a:t>
            </a:r>
            <a:r>
              <a:rPr lang="ru-RU" altLang="ru-RU" sz="2400" dirty="0">
                <a:solidFill>
                  <a:srgbClr val="FF3300"/>
                </a:solidFill>
              </a:rPr>
              <a:t>Электрон. дан</a:t>
            </a:r>
            <a:r>
              <a:rPr lang="ru-RU" altLang="ru-RU" sz="2400" dirty="0"/>
              <a:t>. – М. : РГГУ,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2003. – </a:t>
            </a:r>
            <a:r>
              <a:rPr lang="ru-RU" altLang="ru-RU" sz="2400" dirty="0">
                <a:solidFill>
                  <a:srgbClr val="FF3300"/>
                </a:solidFill>
              </a:rPr>
              <a:t>1 электрон. опт. диск (CD-ROM)</a:t>
            </a:r>
            <a:r>
              <a:rPr lang="ru-RU" altLang="ru-RU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	</a:t>
            </a:r>
            <a:r>
              <a:rPr lang="ru-RU" altLang="ru-RU" sz="2400" dirty="0" err="1"/>
              <a:t>English</a:t>
            </a:r>
            <a:r>
              <a:rPr lang="ru-RU" altLang="ru-RU" sz="2400" dirty="0"/>
              <a:t> </a:t>
            </a:r>
            <a:r>
              <a:rPr lang="ru-RU" altLang="ru-RU" sz="2400" dirty="0" err="1"/>
              <a:t>Platinum</a:t>
            </a:r>
            <a:r>
              <a:rPr lang="ru-RU" altLang="ru-RU" sz="2400" dirty="0"/>
              <a:t> 2000 </a:t>
            </a:r>
            <a:r>
              <a:rPr lang="ru-RU" altLang="ru-RU" sz="2400" dirty="0">
                <a:solidFill>
                  <a:srgbClr val="FF3300"/>
                </a:solidFill>
              </a:rPr>
              <a:t>[Электронный ресурс]</a:t>
            </a:r>
            <a:r>
              <a:rPr lang="ru-RU" altLang="ru-RU" sz="2400" dirty="0"/>
              <a:t> : полный курс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амер. англ. яз. – </a:t>
            </a:r>
            <a:r>
              <a:rPr lang="ru-RU" altLang="ru-RU" sz="2400" dirty="0">
                <a:solidFill>
                  <a:srgbClr val="FF3300"/>
                </a:solidFill>
              </a:rPr>
              <a:t>Электрон. дан</a:t>
            </a:r>
            <a:r>
              <a:rPr lang="ru-RU" altLang="ru-RU" sz="2400" dirty="0"/>
              <a:t>. – М. : Мультимедиа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/>
              <a:t>технологии и </a:t>
            </a:r>
            <a:r>
              <a:rPr lang="ru-RU" altLang="ru-RU" sz="2400" dirty="0" err="1"/>
              <a:t>дистанц</a:t>
            </a:r>
            <a:r>
              <a:rPr lang="ru-RU" altLang="ru-RU" sz="2400" dirty="0"/>
              <a:t>. обучение, </a:t>
            </a:r>
            <a:r>
              <a:rPr lang="ru-RU" altLang="ru-RU" sz="2400" dirty="0" err="1"/>
              <a:t>cop</a:t>
            </a:r>
            <a:r>
              <a:rPr lang="ru-RU" altLang="ru-RU" sz="2400" dirty="0"/>
              <a:t>.  2003. – </a:t>
            </a:r>
            <a:r>
              <a:rPr lang="ru-RU" altLang="ru-RU" sz="2400" dirty="0">
                <a:solidFill>
                  <a:srgbClr val="FF3300"/>
                </a:solidFill>
              </a:rPr>
              <a:t>1 электрон. опт.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диск (CD-ROM)</a:t>
            </a:r>
            <a:r>
              <a:rPr lang="ru-RU" altLang="ru-RU" sz="2400" dirty="0"/>
              <a:t>.– (Образовательная коллекция).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dirty="0"/>
          </a:p>
          <a:p>
            <a:pPr>
              <a:lnSpc>
                <a:spcPct val="90000"/>
              </a:lnSpc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11900128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</a:t>
            </a:r>
            <a:r>
              <a:rPr lang="ru-RU" sz="2800" dirty="0" smtClean="0">
                <a:solidFill>
                  <a:srgbClr val="FF0000"/>
                </a:solidFill>
              </a:rPr>
              <a:t>Структура </a:t>
            </a:r>
            <a:r>
              <a:rPr lang="ru-RU" sz="2800" dirty="0">
                <a:solidFill>
                  <a:srgbClr val="FF0000"/>
                </a:solidFill>
              </a:rPr>
              <a:t>списка</a:t>
            </a: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 smtClean="0"/>
              <a:t>                        </a:t>
            </a:r>
            <a:r>
              <a:rPr lang="ru-RU" sz="2000" b="1" dirty="0" smtClean="0"/>
              <a:t>Алфавитное </a:t>
            </a:r>
            <a:r>
              <a:rPr lang="ru-RU" sz="2000" b="1" dirty="0"/>
              <a:t>расположение</a:t>
            </a:r>
          </a:p>
          <a:p>
            <a:r>
              <a:rPr lang="ru-RU" sz="2000" dirty="0" smtClean="0"/>
              <a:t>  Описания </a:t>
            </a:r>
            <a:r>
              <a:rPr lang="ru-RU" sz="2000" dirty="0"/>
              <a:t>книг и статей приводятся в алфавитном порядке авторов и заглавий (если автор не указан); работы одного автора располагаются в алфавитном порядке заглавий.</a:t>
            </a:r>
          </a:p>
          <a:p>
            <a:r>
              <a:rPr lang="ru-RU" sz="2000" b="1" dirty="0" smtClean="0"/>
              <a:t>                        Хронологический </a:t>
            </a:r>
            <a:r>
              <a:rPr lang="ru-RU" sz="2000" b="1" dirty="0"/>
              <a:t>порядок</a:t>
            </a:r>
          </a:p>
          <a:p>
            <a:r>
              <a:rPr lang="ru-RU" sz="2000" dirty="0" smtClean="0"/>
              <a:t>  Позволяет </a:t>
            </a:r>
            <a:r>
              <a:rPr lang="ru-RU" sz="2000" dirty="0"/>
              <a:t>представить материал в хронологии событий (в исторических работах) или по годам публикации работ, когда необходимо показать историю науки или вопроса. В пределе каждого года работы располагаются в алфавитном порядке.</a:t>
            </a:r>
          </a:p>
          <a:p>
            <a:r>
              <a:rPr lang="ru-RU" sz="2000" b="1" dirty="0" smtClean="0"/>
              <a:t>                       Систематическое </a:t>
            </a:r>
            <a:r>
              <a:rPr lang="ru-RU" sz="2000" b="1" dirty="0"/>
              <a:t>расположение</a:t>
            </a:r>
          </a:p>
          <a:p>
            <a:r>
              <a:rPr lang="ru-RU" sz="2000" dirty="0" smtClean="0"/>
              <a:t>  Документы </a:t>
            </a:r>
            <a:r>
              <a:rPr lang="ru-RU" sz="2000" dirty="0"/>
              <a:t>группируются по отдельным темам, вопросам в их логическом соподчинении. Внутри темы расположение в алфавитном порядке или хронологическом.</a:t>
            </a:r>
          </a:p>
          <a:p>
            <a:r>
              <a:rPr lang="ru-RU" sz="2000" b="1" dirty="0" smtClean="0"/>
              <a:t>                        Расположение </a:t>
            </a:r>
            <a:r>
              <a:rPr lang="ru-RU" sz="2000" b="1" dirty="0"/>
              <a:t>материала по главам работ</a:t>
            </a:r>
          </a:p>
          <a:p>
            <a:r>
              <a:rPr lang="ru-RU" sz="2000" dirty="0" smtClean="0"/>
              <a:t>  В </a:t>
            </a:r>
            <a:r>
              <a:rPr lang="ru-RU" sz="2000" dirty="0"/>
              <a:t>начале списка указывается литература общего характера, а затем литература, относящаяся к отдельным главам. Внутри главы — в алфавитном или хронологическом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374176516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ru-RU" altLang="ru-RU" sz="3600" dirty="0"/>
              <a:t>Примеры описания удаленного ресурса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3" y="1700808"/>
            <a:ext cx="8352928" cy="46815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  Титова Н. Л. Разработка управленческих решений: курс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лекций / Н. Л. Титова // Экономика. Социология. Менеджмент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[Электронный ресурс] : </a:t>
            </a:r>
            <a:r>
              <a:rPr lang="ru-RU" altLang="ru-RU" sz="2000" dirty="0" err="1"/>
              <a:t>федер</a:t>
            </a:r>
            <a:r>
              <a:rPr lang="ru-RU" altLang="ru-RU" sz="2000" dirty="0"/>
              <a:t>. образовательный портал. –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Электрон. дан. – М., </a:t>
            </a:r>
            <a:r>
              <a:rPr lang="ru-RU" altLang="ru-RU" sz="2000" dirty="0" err="1"/>
              <a:t>cop</a:t>
            </a:r>
            <a:r>
              <a:rPr lang="ru-RU" altLang="ru-RU" sz="2000" dirty="0"/>
              <a:t>. 2002-   . – Режим доступа: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ru-RU" altLang="ru-RU" sz="2000" dirty="0" smtClean="0">
                <a:solidFill>
                  <a:srgbClr val="FF0000"/>
                </a:solidFill>
                <a:hlinkClick r:id="rId2"/>
              </a:rPr>
              <a:t>www.ecsocman.edu.ru/db/msg/206852.html</a:t>
            </a:r>
            <a:endParaRPr lang="ru-RU" altLang="ru-RU" sz="20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 smtClean="0"/>
              <a:t> </a:t>
            </a: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 smtClean="0"/>
              <a:t>  Центральный </a:t>
            </a:r>
            <a:r>
              <a:rPr lang="ru-RU" altLang="ru-RU" sz="2000" dirty="0"/>
              <a:t>банк Российской Федерации</a:t>
            </a:r>
            <a:r>
              <a:rPr lang="ru-RU" altLang="ru-RU" sz="2800" dirty="0"/>
              <a:t> </a:t>
            </a:r>
            <a:r>
              <a:rPr lang="ru-RU" altLang="ru-RU" sz="2000" dirty="0">
                <a:solidFill>
                  <a:srgbClr val="FF3300"/>
                </a:solidFill>
              </a:rPr>
              <a:t>[Электронный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>
                <a:solidFill>
                  <a:srgbClr val="FF3300"/>
                </a:solidFill>
              </a:rPr>
              <a:t>ресурс]</a:t>
            </a:r>
            <a:r>
              <a:rPr lang="ru-RU" altLang="ru-RU" sz="2000" dirty="0"/>
              <a:t> : </a:t>
            </a:r>
            <a:r>
              <a:rPr lang="ru-RU" altLang="ru-RU" sz="2000" dirty="0" err="1"/>
              <a:t>информ</a:t>
            </a:r>
            <a:r>
              <a:rPr lang="ru-RU" altLang="ru-RU" sz="2000" dirty="0"/>
              <a:t>.-</a:t>
            </a:r>
            <a:r>
              <a:rPr lang="ru-RU" altLang="ru-RU" sz="2000" dirty="0" err="1"/>
              <a:t>аналит</a:t>
            </a:r>
            <a:r>
              <a:rPr lang="ru-RU" altLang="ru-RU" sz="2000" dirty="0"/>
              <a:t>. материалы. – </a:t>
            </a:r>
            <a:r>
              <a:rPr lang="ru-RU" altLang="ru-RU" sz="2000" dirty="0">
                <a:solidFill>
                  <a:srgbClr val="FF3300"/>
                </a:solidFill>
              </a:rPr>
              <a:t>Электрон. дан.</a:t>
            </a:r>
            <a:r>
              <a:rPr lang="ru-RU" altLang="ru-RU" sz="2000" dirty="0"/>
              <a:t> – М.,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000" dirty="0"/>
              <a:t>cop</a:t>
            </a:r>
            <a:r>
              <a:rPr lang="ru-RU" altLang="ru-RU" sz="2000" dirty="0"/>
              <a:t>. 2000–2008.  – </a:t>
            </a:r>
            <a:r>
              <a:rPr lang="ru-RU" altLang="ru-RU" sz="2000" dirty="0">
                <a:solidFill>
                  <a:srgbClr val="FF3300"/>
                </a:solidFill>
              </a:rPr>
              <a:t>Режим доступа:</a:t>
            </a:r>
            <a:r>
              <a:rPr lang="en-US" altLang="ru-RU" sz="2000" dirty="0"/>
              <a:t>http://www.cbr.ru/analytics</a:t>
            </a: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  Экономика. Социология. Менеджмент </a:t>
            </a:r>
            <a:r>
              <a:rPr lang="en-US" altLang="ru-RU" sz="2000" dirty="0">
                <a:solidFill>
                  <a:srgbClr val="FF3300"/>
                </a:solidFill>
              </a:rPr>
              <a:t>[</a:t>
            </a:r>
            <a:r>
              <a:rPr lang="ru-RU" altLang="ru-RU" sz="2000" dirty="0">
                <a:solidFill>
                  <a:srgbClr val="FF3300"/>
                </a:solidFill>
              </a:rPr>
              <a:t>Электронный ресурс</a:t>
            </a:r>
            <a:r>
              <a:rPr lang="en-US" altLang="ru-RU" sz="2000" dirty="0">
                <a:solidFill>
                  <a:srgbClr val="FF3300"/>
                </a:solidFill>
              </a:rPr>
              <a:t>]</a:t>
            </a:r>
            <a:r>
              <a:rPr lang="ru-RU" altLang="ru-RU" sz="2000" dirty="0"/>
              <a:t>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 err="1"/>
              <a:t>федер</a:t>
            </a:r>
            <a:r>
              <a:rPr lang="ru-RU" altLang="ru-RU" sz="2000" dirty="0"/>
              <a:t>. образовательный портал. – </a:t>
            </a:r>
            <a:r>
              <a:rPr lang="ru-RU" altLang="ru-RU" sz="2000" dirty="0">
                <a:solidFill>
                  <a:srgbClr val="FF3300"/>
                </a:solidFill>
              </a:rPr>
              <a:t>Электрон. дан.</a:t>
            </a:r>
            <a:r>
              <a:rPr lang="ru-RU" altLang="ru-RU" sz="2000" dirty="0"/>
              <a:t> – М., </a:t>
            </a:r>
            <a:r>
              <a:rPr lang="en-US" altLang="ru-RU" sz="2000" dirty="0"/>
              <a:t>cop.</a:t>
            </a:r>
            <a:endParaRPr lang="ru-RU" alt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dirty="0"/>
              <a:t>2002-   . – </a:t>
            </a:r>
            <a:r>
              <a:rPr lang="ru-RU" altLang="ru-RU" sz="2000" dirty="0">
                <a:solidFill>
                  <a:srgbClr val="FF3300"/>
                </a:solidFill>
              </a:rPr>
              <a:t>Режим доступа</a:t>
            </a:r>
            <a:r>
              <a:rPr lang="ru-RU" altLang="ru-RU" sz="2000" dirty="0"/>
              <a:t>: http://www.ecsocman.edu.ru/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/>
          </a:p>
          <a:p>
            <a:pPr>
              <a:lnSpc>
                <a:spcPct val="80000"/>
              </a:lnSpc>
            </a:pP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65712982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0462" y="188640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2800" dirty="0" smtClean="0"/>
              <a:t>С </a:t>
            </a:r>
            <a:r>
              <a:rPr lang="ru-RU" sz="2800" dirty="0"/>
              <a:t>2014 года введен в действие новый «ГОСТ 7.0.83 – 2013 СИБИД. </a:t>
            </a:r>
            <a:r>
              <a:rPr lang="ru-RU" sz="2800" dirty="0" smtClean="0"/>
              <a:t>Электронные  издания</a:t>
            </a:r>
            <a:r>
              <a:rPr lang="ru-RU" sz="2800" dirty="0"/>
              <a:t>. Основные виды и выходные сведения».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7670" y="1789659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-для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ЭР удаленного доступа в примечании вместо слов «Режим доступа» (или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их  эквивалента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др. яз.) допускается использовать аббревиатуру «URL»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Uniform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Resourse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Locator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 унифицированный указатель ресурса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указатель  ресурсов  URL – это  стандартизированный  способ  записи  адреса  ресурса  в  сети  Интернет.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- после  электронного  адреса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круглых скобках приводят сведения о дате обращения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  электронному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сетевому ресурсу: после слов «дата обращения» указывают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число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месяц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год,  можно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указать и время.</a:t>
            </a:r>
          </a:p>
        </p:txBody>
      </p:sp>
    </p:spTree>
    <p:extLst>
      <p:ext uri="{BB962C8B-B14F-4D97-AF65-F5344CB8AC3E}">
        <p14:creationId xmlns:p14="http://schemas.microsoft.com/office/powerpoint/2010/main" val="397056831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276872"/>
            <a:ext cx="7643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Жизнь  прекрасна,  жизнь  трагична…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Электронный  ресурс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1917  год  в  письмах  А.В.Луначарского /отв. сост. Л.Роговая. – М.,2001.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.: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адрес  сайта  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ата  обращения:  12.06.2007).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9219" y="3717032"/>
            <a:ext cx="83662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Ашипова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Л.И.  Развитие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металлопроизводства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// Вестник   РФФИ. –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1997. - №2.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.: адрес  сайта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(дата  обращения:  03.08.2006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5013176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Нефедова  Г.  Вопрос  порталу  «Стиль  документа»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Электронное  письмо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galina@shpl.ru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(отправлено  22.10.2008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56951"/>
            <a:ext cx="83662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Весь </a:t>
            </a:r>
            <a:r>
              <a:rPr lang="ru-RU" sz="2400" dirty="0"/>
              <a:t>Богородский уезд [Электронный ресурс] : форум // Богородск – Ногинск. </a:t>
            </a:r>
            <a:r>
              <a:rPr lang="ru-RU" sz="2400" dirty="0" err="1" smtClean="0"/>
              <a:t>Богородское</a:t>
            </a:r>
            <a:r>
              <a:rPr lang="ru-RU" sz="2400" dirty="0" smtClean="0"/>
              <a:t>  краеведение </a:t>
            </a:r>
            <a:r>
              <a:rPr lang="ru-RU" sz="2400" dirty="0"/>
              <a:t>: сайт. Ногинск, 2006. URL: </a:t>
            </a:r>
            <a:r>
              <a:rPr lang="ru-RU" sz="2400" dirty="0" err="1"/>
              <a:t>http</a:t>
            </a:r>
            <a:r>
              <a:rPr lang="ru-RU" sz="2400" dirty="0"/>
              <a:t>//www.bogorodsk-noginsk.ru/forum/ (</a:t>
            </a:r>
            <a:r>
              <a:rPr lang="ru-RU" sz="2400" dirty="0" smtClean="0"/>
              <a:t>дата  обращения</a:t>
            </a:r>
            <a:r>
              <a:rPr lang="ru-RU" sz="2400" dirty="0"/>
              <a:t>: 20.02.2007).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620688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2400" dirty="0" smtClean="0"/>
              <a:t>Независимо </a:t>
            </a:r>
            <a:r>
              <a:rPr lang="ru-RU" sz="2400" dirty="0"/>
              <a:t>от выбранного способа группировки в начало списка, как правило, помещают официальные документы  (законы, постановления, указы и т. д.), которые  располагаются по юридической силе. </a:t>
            </a:r>
            <a:r>
              <a:rPr lang="ru-RU" sz="2400" dirty="0" smtClean="0"/>
              <a:t>  Расположение </a:t>
            </a:r>
            <a:r>
              <a:rPr lang="ru-RU" sz="2400" dirty="0"/>
              <a:t>внутри равных по юридической силе документов – по дате принятия, в обратной хронологии</a:t>
            </a:r>
            <a:r>
              <a:rPr lang="ru-RU" sz="2400" dirty="0" smtClean="0"/>
              <a:t>:</a:t>
            </a:r>
          </a:p>
          <a:p>
            <a:endParaRPr lang="ru-RU" sz="2400" dirty="0"/>
          </a:p>
          <a:p>
            <a:r>
              <a:rPr lang="ru-RU" sz="2400" dirty="0"/>
              <a:t>Вслед за указанными документами располагается вся остальная </a:t>
            </a:r>
            <a:r>
              <a:rPr lang="ru-RU" sz="2400" dirty="0" smtClean="0"/>
              <a:t>литература.</a:t>
            </a:r>
          </a:p>
          <a:p>
            <a:endParaRPr lang="ru-RU" sz="2400" dirty="0" smtClean="0"/>
          </a:p>
          <a:p>
            <a:r>
              <a:rPr lang="ru-RU" sz="2400" dirty="0"/>
              <a:t>Во всех библиографических списках использованной литературы применяется сквозная порядковая нумерация.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76470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</a:t>
            </a:r>
            <a:r>
              <a:rPr lang="ru-RU" sz="3200" b="1" dirty="0" smtClean="0"/>
              <a:t>БИБЛИОГРАФИЧЕСКОЕ  </a:t>
            </a:r>
            <a:r>
              <a:rPr lang="ru-RU" sz="3200" b="1" dirty="0" smtClean="0"/>
              <a:t>ОПИСАНИЕ – совокупность  библиографических  сведений  о  документе,  приведенные  по  определенным  правилам  и  устанавливающие  порядок  следования  областей  и  элементов,   предназначенные  для  </a:t>
            </a:r>
            <a:r>
              <a:rPr lang="ru-RU" sz="3200" b="1" dirty="0" err="1" smtClean="0"/>
              <a:t>индентификации</a:t>
            </a:r>
            <a:r>
              <a:rPr lang="ru-RU" sz="3200" b="1" dirty="0" smtClean="0"/>
              <a:t>  и  общей  характеристики  документа.</a:t>
            </a:r>
            <a:endParaRPr lang="ru-RU" sz="3200" b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78" y="0"/>
            <a:ext cx="86268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50800"/>
                <a:effectLst/>
              </a:rPr>
              <a:t>БИБЛИОТЕЧНЫЕ  СТАНДАРТЫ</a:t>
            </a:r>
            <a:endParaRPr lang="ru-RU" sz="4800" b="1" cap="none" spc="0" dirty="0">
              <a:ln w="50800"/>
              <a:effectLst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71472" y="1928802"/>
            <a:ext cx="8215402" cy="424731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ГОСТ 7.1-2003. Библиографическая запись. Библиографическое описание. Общие требования и правила составления.</a:t>
            </a:r>
            <a:endParaRPr lang="ru-RU" sz="2400" dirty="0" smtClean="0">
              <a:solidFill>
                <a:schemeClr val="bg1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ГОСТ 7.82-2001. Библиографическая запись. Библиографическое описание электронных ресурсов.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36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ГОСТ Р 7.0.5-2008. Библиографическая ссылка. Общие требования и правила составления</a:t>
            </a: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5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/>
          <a:lstStyle/>
          <a:p>
            <a:r>
              <a:rPr lang="ru-RU" altLang="ru-RU" sz="3600" dirty="0"/>
              <a:t>Структура библиографического описания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91264" cy="4911824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текст описания разделен на </a:t>
            </a:r>
            <a:r>
              <a:rPr lang="ru-RU" altLang="ru-RU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областей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области состоят из обязательных и факультативных </a:t>
            </a:r>
            <a:r>
              <a:rPr lang="ru-RU" altLang="ru-RU" sz="24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элементов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ru-RU" altLang="ru-RU" sz="2400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описании присутствуют знаки пунктуации, употребление которых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связано с нормами русского языка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основная функция знаков – разделение информации, заключенной в области и элементы </a:t>
            </a:r>
          </a:p>
          <a:p>
            <a:pPr>
              <a:lnSpc>
                <a:spcPct val="90000"/>
              </a:lnSpc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области разделяются знаком </a:t>
            </a:r>
            <a:r>
              <a:rPr lang="ru-RU" altLang="ru-RU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(точка и тире)</a:t>
            </a:r>
            <a:endParaRPr lang="ru-RU" altLang="ru-RU" sz="24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каждый элемент имеет свой разделительный знак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lang="ru-RU" altLang="ru-RU" sz="24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12467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266"/>
            <a:ext cx="8229600" cy="1143000"/>
          </a:xfrm>
        </p:spPr>
        <p:txBody>
          <a:bodyPr/>
          <a:lstStyle/>
          <a:p>
            <a:r>
              <a:rPr lang="ru-RU" altLang="ru-RU" dirty="0"/>
              <a:t>Источники информации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424862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dirty="0"/>
              <a:t>При описании документов главным источником информации является: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3200" dirty="0"/>
          </a:p>
          <a:p>
            <a:pPr>
              <a:lnSpc>
                <a:spcPct val="90000"/>
              </a:lnSpc>
            </a:pPr>
            <a:r>
              <a:rPr lang="ru-RU" altLang="ru-RU" sz="3200" dirty="0"/>
              <a:t>для книги – </a:t>
            </a:r>
            <a:r>
              <a:rPr lang="ru-RU" altLang="ru-RU" sz="3200" i="1" dirty="0">
                <a:solidFill>
                  <a:srgbClr val="FF3300"/>
                </a:solidFill>
              </a:rPr>
              <a:t>титульный лист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для статьи –</a:t>
            </a:r>
            <a:r>
              <a:rPr lang="ru-RU" altLang="ru-RU" sz="3200" i="1" dirty="0">
                <a:solidFill>
                  <a:srgbClr val="FF3300"/>
                </a:solidFill>
              </a:rPr>
              <a:t> страницы, на которых она расположена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для электронных изданий – </a:t>
            </a:r>
            <a:r>
              <a:rPr lang="ru-RU" altLang="ru-RU" sz="3200" dirty="0">
                <a:solidFill>
                  <a:srgbClr val="FF3300"/>
                </a:solidFill>
              </a:rPr>
              <a:t>экран </a:t>
            </a:r>
            <a:r>
              <a:rPr lang="ru-RU" altLang="ru-RU" sz="3200" dirty="0" smtClean="0">
                <a:solidFill>
                  <a:srgbClr val="FF3300"/>
                </a:solidFill>
              </a:rPr>
              <a:t>компьютера  или  носитель  информации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9760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80920" cy="1387475"/>
          </a:xfrm>
        </p:spPr>
        <p:txBody>
          <a:bodyPr>
            <a:noAutofit/>
          </a:bodyPr>
          <a:lstStyle/>
          <a:p>
            <a:r>
              <a:rPr lang="ru-RU" altLang="ru-RU" sz="3600" b="1" dirty="0" smtClean="0"/>
              <a:t>  Одноуровневое  </a:t>
            </a:r>
            <a:r>
              <a:rPr lang="ru-RU" altLang="ru-RU" sz="3600" b="1" dirty="0"/>
              <a:t>библиографическое описание. </a:t>
            </a:r>
            <a:r>
              <a:rPr lang="ru-RU" altLang="ru-RU" sz="3600" b="1" dirty="0" smtClean="0"/>
              <a:t>Схема.</a:t>
            </a:r>
            <a:endParaRPr lang="ru-RU" altLang="ru-RU" sz="36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497887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 smtClean="0"/>
              <a:t>  Заголовок</a:t>
            </a:r>
            <a:r>
              <a:rPr lang="ru-RU" altLang="ru-RU" sz="2800" dirty="0"/>
              <a:t>. </a:t>
            </a:r>
            <a:r>
              <a:rPr lang="ru-RU" altLang="ru-RU" sz="2800" b="1" i="1" dirty="0">
                <a:solidFill>
                  <a:srgbClr val="FF3300"/>
                </a:solidFill>
              </a:rPr>
              <a:t>Основное заглавие</a:t>
            </a:r>
            <a:r>
              <a:rPr lang="ru-RU" altLang="ru-RU" sz="2800" b="1" i="1" dirty="0"/>
              <a:t> </a:t>
            </a:r>
            <a:r>
              <a:rPr lang="ru-RU" altLang="ru-RU" sz="2800" i="1" dirty="0"/>
              <a:t>= </a:t>
            </a:r>
            <a:r>
              <a:rPr lang="ru-RU" altLang="ru-RU" sz="2800" dirty="0"/>
              <a:t>П</a:t>
            </a:r>
            <a:r>
              <a:rPr lang="ru-RU" altLang="ru-RU" sz="2800" i="1" dirty="0"/>
              <a:t>а</a:t>
            </a:r>
            <a:r>
              <a:rPr lang="ru-RU" altLang="ru-RU" sz="2800" dirty="0"/>
              <a:t>раллельное 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заглавие </a:t>
            </a:r>
            <a:r>
              <a:rPr lang="ru-RU" altLang="ru-RU" sz="2800" b="1" dirty="0"/>
              <a:t>: </a:t>
            </a:r>
            <a:r>
              <a:rPr lang="ru-RU" altLang="ru-RU" sz="2800" dirty="0"/>
              <a:t>сведения, относящиеся к заглавию /</a:t>
            </a:r>
            <a:r>
              <a:rPr lang="ru-RU" altLang="ru-RU" sz="2800" b="1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FF3300"/>
                </a:solidFill>
              </a:rPr>
              <a:t>сведения об ответственности</a:t>
            </a:r>
            <a:r>
              <a:rPr lang="ru-RU" altLang="ru-RU" sz="2800" b="1" dirty="0"/>
              <a:t>. </a:t>
            </a:r>
            <a:r>
              <a:rPr lang="ru-RU" altLang="ru-RU" sz="2800" dirty="0"/>
              <a:t>–</a:t>
            </a:r>
            <a:r>
              <a:rPr lang="en-US" altLang="ru-RU" sz="2800" b="1" dirty="0"/>
              <a:t> </a:t>
            </a:r>
            <a:r>
              <a:rPr lang="ru-RU" altLang="ru-RU" sz="2800" b="1" i="1" dirty="0">
                <a:solidFill>
                  <a:srgbClr val="FF3300"/>
                </a:solidFill>
              </a:rPr>
              <a:t>Сведения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FF3300"/>
                </a:solidFill>
              </a:rPr>
              <a:t>об издании</a:t>
            </a:r>
            <a:r>
              <a:rPr lang="ru-RU" altLang="ru-RU" sz="2800" b="1" dirty="0"/>
              <a:t>. </a:t>
            </a:r>
            <a:r>
              <a:rPr lang="ru-RU" altLang="ru-RU" sz="2800" dirty="0"/>
              <a:t>– </a:t>
            </a:r>
            <a:r>
              <a:rPr lang="ru-RU" altLang="ru-RU" sz="2800" b="1" i="1" dirty="0">
                <a:solidFill>
                  <a:srgbClr val="FF3300"/>
                </a:solidFill>
              </a:rPr>
              <a:t>Место издания</a:t>
            </a:r>
            <a:r>
              <a:rPr lang="en-US" altLang="ru-RU" sz="2800" b="1" i="1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>
                <a:solidFill>
                  <a:srgbClr val="FF3300"/>
                </a:solidFill>
              </a:rPr>
              <a:t>: и</a:t>
            </a:r>
            <a:r>
              <a:rPr lang="ru-RU" altLang="ru-RU" sz="2800" b="1" i="1" dirty="0">
                <a:solidFill>
                  <a:srgbClr val="FF3300"/>
                </a:solidFill>
              </a:rPr>
              <a:t>здатель</a:t>
            </a:r>
            <a:r>
              <a:rPr lang="ru-RU" altLang="ru-RU" sz="2800" b="1" dirty="0">
                <a:solidFill>
                  <a:srgbClr val="FF3300"/>
                </a:solidFill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FF3300"/>
                </a:solidFill>
              </a:rPr>
              <a:t>дата издания</a:t>
            </a:r>
            <a:r>
              <a:rPr lang="ru-RU" altLang="ru-RU" sz="2800" b="1" i="1" dirty="0"/>
              <a:t>. </a:t>
            </a:r>
            <a:r>
              <a:rPr lang="ru-RU" altLang="ru-RU" sz="2800" dirty="0"/>
              <a:t>- </a:t>
            </a:r>
            <a:r>
              <a:rPr lang="ru-RU" altLang="ru-RU" sz="2800" b="1" i="1" dirty="0">
                <a:solidFill>
                  <a:srgbClr val="FF3300"/>
                </a:solidFill>
              </a:rPr>
              <a:t>Объем</a:t>
            </a:r>
            <a:r>
              <a:rPr lang="ru-RU" altLang="ru-RU" sz="2800" b="1" i="1" dirty="0"/>
              <a:t> </a:t>
            </a:r>
            <a:r>
              <a:rPr lang="ru-RU" altLang="ru-RU" sz="2800" b="1" dirty="0"/>
              <a:t>:</a:t>
            </a:r>
            <a:r>
              <a:rPr lang="ru-RU" altLang="ru-RU" sz="2800" b="1" i="1" dirty="0"/>
              <a:t> </a:t>
            </a:r>
            <a:r>
              <a:rPr lang="ru-RU" altLang="ru-RU" sz="2800" dirty="0"/>
              <a:t> иллюстрации</a:t>
            </a:r>
            <a:r>
              <a:rPr lang="ru-RU" altLang="ru-RU" sz="2800" b="1" dirty="0"/>
              <a:t>. </a:t>
            </a:r>
            <a:r>
              <a:rPr lang="ru-RU" altLang="ru-RU" sz="2800" dirty="0"/>
              <a:t>–</a:t>
            </a:r>
          </a:p>
          <a:p>
            <a:pPr>
              <a:buFont typeface="Wingdings" pitchFamily="2" charset="2"/>
              <a:buNone/>
            </a:pPr>
            <a:r>
              <a:rPr lang="ru-RU" altLang="ru-RU" sz="2800" dirty="0"/>
              <a:t>(</a:t>
            </a:r>
            <a:r>
              <a:rPr lang="ru-RU" altLang="ru-RU" sz="2800" b="1" i="1" dirty="0">
                <a:solidFill>
                  <a:srgbClr val="FF3300"/>
                </a:solidFill>
              </a:rPr>
              <a:t>Основное заглавие серии</a:t>
            </a:r>
            <a:r>
              <a:rPr lang="en-US" altLang="ru-RU" sz="2800" b="1" i="1" dirty="0">
                <a:solidFill>
                  <a:srgbClr val="FF3300"/>
                </a:solidFill>
              </a:rPr>
              <a:t> </a:t>
            </a:r>
            <a:r>
              <a:rPr lang="ru-RU" altLang="ru-RU" sz="2800" b="1" dirty="0"/>
              <a:t>;</a:t>
            </a:r>
            <a:r>
              <a:rPr lang="ru-RU" altLang="ru-RU" sz="2800" dirty="0"/>
              <a:t> </a:t>
            </a:r>
            <a:r>
              <a:rPr lang="ru-RU" altLang="ru-RU" sz="2800" b="1" i="1" dirty="0">
                <a:solidFill>
                  <a:srgbClr val="FF3300"/>
                </a:solidFill>
              </a:rPr>
              <a:t>номер выпуска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 dirty="0">
                <a:solidFill>
                  <a:srgbClr val="FF3300"/>
                </a:solidFill>
              </a:rPr>
              <a:t>серии</a:t>
            </a:r>
            <a:r>
              <a:rPr lang="ru-RU" altLang="ru-RU" sz="2800" dirty="0"/>
              <a:t>)</a:t>
            </a:r>
            <a:r>
              <a:rPr lang="ru-RU" altLang="ru-RU" sz="2800" b="1" dirty="0"/>
              <a:t>. </a:t>
            </a:r>
            <a:r>
              <a:rPr lang="ru-RU" altLang="ru-RU" sz="2800" dirty="0"/>
              <a:t>–</a:t>
            </a:r>
            <a:r>
              <a:rPr lang="ru-RU" altLang="ru-RU" sz="2800" b="1" dirty="0"/>
              <a:t> </a:t>
            </a:r>
            <a:r>
              <a:rPr lang="ru-RU" altLang="ru-RU" sz="2800" dirty="0"/>
              <a:t>Примечание. – </a:t>
            </a:r>
            <a:r>
              <a:rPr lang="en-US" altLang="ru-RU" sz="2800" b="1" i="1" dirty="0">
                <a:solidFill>
                  <a:srgbClr val="FF3300"/>
                </a:solidFill>
              </a:rPr>
              <a:t>ISBN</a:t>
            </a:r>
            <a:r>
              <a:rPr lang="ru-RU" altLang="ru-RU" sz="2800" dirty="0"/>
              <a:t>.</a:t>
            </a:r>
          </a:p>
          <a:p>
            <a:pPr>
              <a:buFont typeface="Wingdings" pitchFamily="2" charset="2"/>
              <a:buNone/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10129195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</TotalTime>
  <Words>1801</Words>
  <Application>Microsoft Office PowerPoint</Application>
  <PresentationFormat>Экран (4:3)</PresentationFormat>
  <Paragraphs>252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библиографического описания</vt:lpstr>
      <vt:lpstr>Источники информации</vt:lpstr>
      <vt:lpstr>  Одноуровневое  библиографическое описание. Схема.</vt:lpstr>
      <vt:lpstr> Схема  описания  для  каталога</vt:lpstr>
      <vt:lpstr>Презентация PowerPoint</vt:lpstr>
      <vt:lpstr>Библиографическая запись под  заголовком</vt:lpstr>
      <vt:lpstr>Заголовок библиографической записи</vt:lpstr>
      <vt:lpstr>Библиографическая запись под  заглавием</vt:lpstr>
      <vt:lpstr>Параллельное заглавие</vt:lpstr>
      <vt:lpstr>Сведения, относящиеся к заглавию</vt:lpstr>
      <vt:lpstr>Сведения об ответственности</vt:lpstr>
      <vt:lpstr>Сведения об издании</vt:lpstr>
      <vt:lpstr>Область выходных данных</vt:lpstr>
      <vt:lpstr>Область серии</vt:lpstr>
      <vt:lpstr>Примеры описания</vt:lpstr>
      <vt:lpstr>Презентация PowerPoint</vt:lpstr>
      <vt:lpstr>АНАЛИТИЧЕСКОЕ БИБЛИОГРАФИЧЕСКОЕ ОПИСАНИЕ  Аналитическое  описание – описание  составной  части  документа. </vt:lpstr>
      <vt:lpstr>Презентация PowerPoint</vt:lpstr>
      <vt:lpstr>БИБЛИОГРАФИЧЕСКОЕ ОПИСАНИЕ ЭЛЕКТРОННЫХ РЕСУРСОВ</vt:lpstr>
      <vt:lpstr>Схема библиографической записи электронного ресурса</vt:lpstr>
      <vt:lpstr>Особенности описания</vt:lpstr>
      <vt:lpstr>Особенности описания</vt:lpstr>
      <vt:lpstr>Примеры описания локального ресурса</vt:lpstr>
      <vt:lpstr>Примеры описания удаленного ресурса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Библиотекарь</dc:creator>
  <cp:lastModifiedBy>PC-2</cp:lastModifiedBy>
  <cp:revision>35</cp:revision>
  <dcterms:created xsi:type="dcterms:W3CDTF">2010-04-09T07:54:11Z</dcterms:created>
  <dcterms:modified xsi:type="dcterms:W3CDTF">2017-10-24T11:06:51Z</dcterms:modified>
</cp:coreProperties>
</file>