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64" r:id="rId4"/>
    <p:sldId id="280" r:id="rId5"/>
    <p:sldId id="257" r:id="rId6"/>
    <p:sldId id="260" r:id="rId7"/>
    <p:sldId id="266" r:id="rId8"/>
    <p:sldId id="258" r:id="rId9"/>
    <p:sldId id="267" r:id="rId10"/>
    <p:sldId id="268" r:id="rId11"/>
    <p:sldId id="269" r:id="rId12"/>
    <p:sldId id="270" r:id="rId13"/>
    <p:sldId id="271" r:id="rId14"/>
    <p:sldId id="265" r:id="rId15"/>
    <p:sldId id="273" r:id="rId16"/>
    <p:sldId id="274" r:id="rId17"/>
    <p:sldId id="272" r:id="rId18"/>
    <p:sldId id="277" r:id="rId19"/>
    <p:sldId id="281" r:id="rId20"/>
    <p:sldId id="261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76" autoAdjust="0"/>
    <p:restoredTop sz="94660"/>
  </p:normalViewPr>
  <p:slideViewPr>
    <p:cSldViewPr>
      <p:cViewPr>
        <p:scale>
          <a:sx n="73" d="100"/>
          <a:sy n="73" d="100"/>
        </p:scale>
        <p:origin x="-12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14AE988-4563-44EE-A901-49AA9ED2CC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B2895-9970-4BD9-B57A-A5684B69A139}" type="datetimeFigureOut">
              <a:rPr lang="ru-RU" smtClean="0"/>
              <a:pPr/>
              <a:t>28.10.2013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CDD6A-2338-49CE-861B-346F467DE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928670"/>
            <a:ext cx="6560129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50800"/>
                <a:effectLst/>
              </a:rPr>
              <a:t>«НА  ТРУД  И  БИТВУ  </a:t>
            </a:r>
            <a:br>
              <a:rPr lang="ru-RU" sz="9600" b="1" cap="none" spc="0" dirty="0" smtClean="0">
                <a:ln w="50800"/>
                <a:effectLst/>
              </a:rPr>
            </a:br>
            <a:r>
              <a:rPr lang="ru-RU" sz="9600" b="1" cap="none" spc="0" dirty="0" smtClean="0">
                <a:ln w="50800"/>
                <a:effectLst/>
              </a:rPr>
              <a:t>Я  ГОТОВ…»</a:t>
            </a:r>
            <a:endParaRPr lang="ru-RU" sz="9600" b="1" cap="none" spc="0" dirty="0">
              <a:ln w="50800"/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отря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6121400" cy="306070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8310" name="Picture 6" descr="орден БК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3068638"/>
            <a:ext cx="3390900" cy="3455987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8311" name="Rectangle 7"/>
          <p:cNvSpPr>
            <a:spLocks noGrp="1" noChangeArrowheads="1"/>
          </p:cNvSpPr>
          <p:nvPr>
            <p:ph type="title"/>
          </p:nvPr>
        </p:nvSpPr>
        <p:spPr>
          <a:xfrm>
            <a:off x="6732588" y="981075"/>
            <a:ext cx="2124075" cy="13874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/>
              <a:t>Отряд комсомольцев Петрограда отправляется на фронт.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755650" y="3933825"/>
            <a:ext cx="38163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1928 год</a:t>
            </a:r>
            <a:r>
              <a:rPr lang="ru-RU" dirty="0"/>
              <a:t> - в ознаменование боевых заслуг, за беспримерный героизм в годы гражданской войны и иностранной интервенции - </a:t>
            </a:r>
            <a:r>
              <a:rPr lang="ru-RU" b="1" dirty="0">
                <a:solidFill>
                  <a:srgbClr val="FF0000"/>
                </a:solidFill>
              </a:rPr>
              <a:t>ВЛКСМ награжден орденом Боевого Красного Знамени;</a:t>
            </a:r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1331913" y="4797425"/>
            <a:ext cx="2098675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4" name="Picture 6" descr="рису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71480"/>
            <a:ext cx="3500462" cy="5323373"/>
          </a:xfrm>
          <a:prstGeom prst="rect">
            <a:avLst/>
          </a:prstGeom>
          <a:noFill/>
        </p:spPr>
      </p:pic>
      <p:sp>
        <p:nvSpPr>
          <p:cNvPr id="104456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08050"/>
            <a:ext cx="4038600" cy="49593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0000"/>
                </a:solidFill>
              </a:rPr>
              <a:t>1931 год</a:t>
            </a:r>
            <a:r>
              <a:rPr lang="ru-RU" sz="2400"/>
              <a:t> - за инициативу, проявленную в деле ударничества и социалистического соревнования, обеспечивших успешное выполнение первого пятилетнего плана развития народного хозяйства страны - </a:t>
            </a:r>
            <a:r>
              <a:rPr lang="ru-RU" sz="2400" b="1">
                <a:solidFill>
                  <a:srgbClr val="FF0000"/>
                </a:solidFill>
              </a:rPr>
              <a:t>ВЛКСМ награжден орденом Трудового Красного Знамени.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магни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49275"/>
            <a:ext cx="4705350" cy="5113338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4760" name="Picture 8" descr="ма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133600"/>
            <a:ext cx="6119812" cy="4433888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7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7931150" cy="3163891"/>
          </a:xfrm>
        </p:spPr>
        <p:txBody>
          <a:bodyPr/>
          <a:lstStyle/>
          <a:p>
            <a:pPr algn="ctr"/>
            <a:r>
              <a:rPr lang="ru-RU" sz="2400" dirty="0"/>
              <a:t>За выдающиеся заслуги перед Родиной в годы Великой Отечественной войны и за большую работу по воспитанию советской молодёжи в духе беззаветной преданности социалистическому Отечеству </a:t>
            </a:r>
            <a:r>
              <a:rPr lang="ru-RU" sz="2400" b="1" dirty="0"/>
              <a:t>ВЛКСМ</a:t>
            </a:r>
            <a:r>
              <a:rPr lang="ru-RU" sz="2400" dirty="0"/>
              <a:t> Указом Президиума Верховного Совета СССР </a:t>
            </a:r>
            <a:r>
              <a:rPr lang="ru-RU" sz="2400" b="1" dirty="0">
                <a:solidFill>
                  <a:srgbClr val="FF0000"/>
                </a:solidFill>
              </a:rPr>
              <a:t>14 июня 1945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был награждён орденом Ленина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  <a:r>
              <a:rPr lang="ru-RU" sz="2400" dirty="0"/>
              <a:t> </a:t>
            </a:r>
            <a:br>
              <a:rPr lang="ru-RU" sz="2400" dirty="0"/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4" descr="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5506" y="3071810"/>
            <a:ext cx="5242796" cy="352730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28 октября 1948</a:t>
            </a:r>
            <a:r>
              <a:rPr lang="ru-RU" sz="2800" dirty="0" smtClean="0"/>
              <a:t> за выдающиеся заслуги перед Родиной в деле коммунистического воспитания советской молодежи и активное участие в социалистическом строительстве в связи с 30-летием со дня основания Президиум Верховного Совета СССР наградил ВЛКСМ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вторым орденом Ленина.</a:t>
            </a:r>
            <a:endParaRPr lang="ru-RU" sz="2800" dirty="0"/>
          </a:p>
        </p:txBody>
      </p:sp>
      <p:pic>
        <p:nvPicPr>
          <p:cNvPr id="3" name="Picture 8" descr="тыл"/>
          <p:cNvPicPr>
            <a:picLocks noChangeAspect="1" noChangeArrowheads="1"/>
          </p:cNvPicPr>
          <p:nvPr/>
        </p:nvPicPr>
        <p:blipFill>
          <a:blip r:embed="rId2"/>
          <a:srcRect l="33527" b="50000"/>
          <a:stretch>
            <a:fillRect/>
          </a:stretch>
        </p:blipFill>
        <p:spPr bwMode="auto">
          <a:xfrm>
            <a:off x="500034" y="3643314"/>
            <a:ext cx="3786214" cy="2802406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10" descr="тыл"/>
          <p:cNvPicPr>
            <a:picLocks noChangeAspect="1" noChangeArrowheads="1"/>
          </p:cNvPicPr>
          <p:nvPr/>
        </p:nvPicPr>
        <p:blipFill>
          <a:blip r:embed="rId2"/>
          <a:srcRect l="69235" t="52487" b="10660"/>
          <a:stretch>
            <a:fillRect/>
          </a:stretch>
        </p:blipFill>
        <p:spPr bwMode="auto">
          <a:xfrm>
            <a:off x="5643570" y="3571876"/>
            <a:ext cx="2198687" cy="2592387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08050"/>
            <a:ext cx="4038600" cy="49593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Указом Президиума Верховного Совета СССР за активное участие в коммунистическом строительстве и особенно за освоение целинных земель ВЛКСМ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>
                <a:solidFill>
                  <a:srgbClr val="FF0000"/>
                </a:solidFill>
              </a:rPr>
              <a:t>   </a:t>
            </a:r>
            <a:r>
              <a:rPr lang="ru-RU" sz="2800" b="1" dirty="0"/>
              <a:t>5 ноября 1956 был награждён третьим орденом Ленина.</a:t>
            </a:r>
          </a:p>
        </p:txBody>
      </p:sp>
      <p:pic>
        <p:nvPicPr>
          <p:cNvPr id="118792" name="Picture 8" descr="цел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052513"/>
            <a:ext cx="4184650" cy="48228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плака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4968875" cy="381635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5718" name="Picture 6" descr="це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285860"/>
            <a:ext cx="2986088" cy="5332413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4" descr="ц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757164"/>
            <a:ext cx="4143404" cy="310083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Все на освоение целинных и залежных земель!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71480"/>
            <a:ext cx="83582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1958, 7 февраля</a:t>
            </a:r>
            <a:r>
              <a:rPr lang="ru-RU" sz="5400" b="1" dirty="0" smtClean="0"/>
              <a:t> —</a:t>
            </a:r>
            <a:r>
              <a:rPr lang="ru-RU" sz="5400" dirty="0" smtClean="0"/>
              <a:t> Указ Президиума Верховного Совета СССР об установлении Дня советской молодёжи.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150"/>
            <a:ext cx="4038600" cy="55451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/>
              <a:t>В </a:t>
            </a:r>
            <a:r>
              <a:rPr lang="ru-RU" sz="2000" b="1">
                <a:solidFill>
                  <a:srgbClr val="FF0000"/>
                </a:solidFill>
              </a:rPr>
              <a:t>1968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советская молодёжь и весь народ отметили 50-летний юбилей Ленинского комсомола. За выдающиеся заслуги и большой вклад комсомольцев в становление и укрепление Советской власти, мужество и героизм, проявленные в боях с врагами социалистического Отечества, активное участие в строительстве социализма, за плодотворную работу по политическому воспитанию подрастающих поколений в духе преданности заветам Ленина </a:t>
            </a:r>
            <a:r>
              <a:rPr lang="ru-RU" sz="2000" b="1">
                <a:solidFill>
                  <a:srgbClr val="FF0000"/>
                </a:solidFill>
              </a:rPr>
              <a:t>ВЛКСМ был награждён</a:t>
            </a:r>
            <a:r>
              <a:rPr lang="ru-RU" sz="2000"/>
              <a:t> Президиумом Верховного Совета СССР </a:t>
            </a:r>
            <a:r>
              <a:rPr lang="ru-RU" sz="2000" b="1">
                <a:solidFill>
                  <a:srgbClr val="FF0000"/>
                </a:solidFill>
              </a:rPr>
              <a:t>орденом Октябрьской Революции</a:t>
            </a:r>
            <a:r>
              <a:rPr lang="ru-RU" sz="2000"/>
              <a:t>.</a:t>
            </a:r>
          </a:p>
        </p:txBody>
      </p:sp>
      <p:pic>
        <p:nvPicPr>
          <p:cNvPr id="121863" name="Picture 7" descr="Безымянный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71480"/>
            <a:ext cx="3748086" cy="307496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4" descr="5 л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709893"/>
            <a:ext cx="2103424" cy="3148107"/>
          </a:xfrm>
          <a:prstGeom prst="rect">
            <a:avLst/>
          </a:prstGeom>
          <a:noFill/>
        </p:spPr>
      </p:pic>
      <p:pic>
        <p:nvPicPr>
          <p:cNvPr id="5" name="Picture 5" descr="5ле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929066"/>
            <a:ext cx="3330575" cy="2405062"/>
          </a:xfrm>
          <a:prstGeom prst="rect">
            <a:avLst/>
          </a:prstGeom>
          <a:noFill/>
          <a:ln w="38100" cmpd="dbl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Комсомол\443963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616624" cy="58654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9544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0"/>
            <a:ext cx="55007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66"/>
            <a:ext cx="485778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комс90"/>
          <p:cNvPicPr>
            <a:picLocks noChangeAspect="1" noChangeArrowheads="1"/>
          </p:cNvPicPr>
          <p:nvPr/>
        </p:nvPicPr>
        <p:blipFill>
          <a:blip r:embed="rId3"/>
          <a:srcRect b="9587"/>
          <a:stretch>
            <a:fillRect/>
          </a:stretch>
        </p:blipFill>
        <p:spPr bwMode="auto">
          <a:xfrm>
            <a:off x="6516688" y="3500438"/>
            <a:ext cx="2286000" cy="2954337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омсомол\95-komsom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07908"/>
            <a:ext cx="7776864" cy="54438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82330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620713"/>
            <a:ext cx="8229600" cy="5545137"/>
          </a:xfrm>
        </p:spPr>
        <p:txBody>
          <a:bodyPr/>
          <a:lstStyle/>
          <a:p>
            <a:r>
              <a:rPr lang="ru-RU" sz="2000" dirty="0">
                <a:solidFill>
                  <a:srgbClr val="FF0000"/>
                </a:solidFill>
              </a:rPr>
              <a:t>	</a:t>
            </a:r>
            <a:r>
              <a:rPr lang="ru-RU" sz="2000" b="1" dirty="0">
                <a:solidFill>
                  <a:srgbClr val="FF0000"/>
                </a:solidFill>
              </a:rPr>
              <a:t>ВЛКСМ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(Всесоюзный Ленинский</a:t>
            </a:r>
            <a:r>
              <a:rPr lang="ru-RU" sz="4000" dirty="0"/>
              <a:t> </a:t>
            </a:r>
            <a:r>
              <a:rPr lang="ru-RU" sz="2000" dirty="0"/>
              <a:t>Коммунистический союз молодёжи), массовая общественно-политическая организация советской молодёжи.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	</a:t>
            </a:r>
            <a:r>
              <a:rPr lang="ru-RU" sz="2400" b="1" dirty="0">
                <a:solidFill>
                  <a:srgbClr val="FF0000"/>
                </a:solidFill>
              </a:rPr>
              <a:t>Комсомол </a:t>
            </a:r>
            <a:r>
              <a:rPr lang="ru-RU" sz="2000" dirty="0"/>
              <a:t>— активный помощник и резерв Коммунистической партии Советского Союза.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	</a:t>
            </a:r>
            <a:r>
              <a:rPr lang="ru-RU" sz="2000" dirty="0"/>
              <a:t>Согласно Уставу ВЛКСМ в комсомол принимаются юноши и девушки в возрасте от 14 до 28 лет.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	</a:t>
            </a:r>
            <a:r>
              <a:rPr lang="ru-RU" sz="2000" b="1" dirty="0">
                <a:solidFill>
                  <a:srgbClr val="FF0000"/>
                </a:solidFill>
              </a:rPr>
              <a:t>ВЛКСМ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помогает партии воспитывать молодёжь в духе коммунизма, вовлекать её в практическое строительство нового общества, готовить поколение всесторонне развитых людей, которые будут жить, работать и управлять общественными делами при коммунизме (см. Устав ВЛКСМ, 1968).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36" y="286489"/>
            <a:ext cx="5976664" cy="669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5558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комс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0"/>
            <a:ext cx="2647965" cy="3742863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50" name="Picture 2" descr="F:\комсомол\den_rozhdenija_komsomola_01047-5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67271" cy="4271981"/>
          </a:xfrm>
          <a:prstGeom prst="rect">
            <a:avLst/>
          </a:prstGeom>
          <a:noFill/>
        </p:spPr>
      </p:pic>
      <p:pic>
        <p:nvPicPr>
          <p:cNvPr id="2051" name="Picture 3" descr="F:\комсомол\135fdcda715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524125"/>
            <a:ext cx="5643570" cy="4333875"/>
          </a:xfrm>
          <a:prstGeom prst="rect">
            <a:avLst/>
          </a:prstGeom>
          <a:noFill/>
        </p:spPr>
      </p:pic>
      <p:pic>
        <p:nvPicPr>
          <p:cNvPr id="4" name="Picture 6" descr="Безымянный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786058"/>
            <a:ext cx="2462200" cy="3846451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омсомол\c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46"/>
            <a:ext cx="7124726" cy="542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428604"/>
            <a:ext cx="4230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ПРИЕМ  В  КОМСОМОЛ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81525"/>
            <a:ext cx="8229600" cy="172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/>
              <a:t>1918, 29 октября — </a:t>
            </a:r>
            <a:r>
              <a:rPr lang="ru-RU" sz="2800"/>
              <a:t>1-й Всероссийский съезд союзов рабочей и крестьянской молодёжи. Съезд создал Российский коммунистический союз молодёжи (РКСМ). </a:t>
            </a:r>
            <a:endParaRPr lang="ru-RU" sz="2800" b="1"/>
          </a:p>
        </p:txBody>
      </p:sp>
      <p:pic>
        <p:nvPicPr>
          <p:cNvPr id="97284" name="Picture 4" descr="Безымянный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836613"/>
            <a:ext cx="5256213" cy="317500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7285" name="Picture 5" descr="комс лог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333375"/>
            <a:ext cx="1727200" cy="1519238"/>
          </a:xfrm>
          <a:prstGeom prst="rect">
            <a:avLst/>
          </a:prstGeom>
          <a:noFill/>
        </p:spPr>
      </p:pic>
      <p:pic>
        <p:nvPicPr>
          <p:cNvPr id="97286" name="Picture 6" descr="лен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2060575"/>
            <a:ext cx="1819275" cy="223202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омсомол\638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813" y="173038"/>
            <a:ext cx="6556375" cy="65103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836613"/>
            <a:ext cx="4038600" cy="2592387"/>
          </a:xfrm>
        </p:spPr>
        <p:txBody>
          <a:bodyPr/>
          <a:lstStyle/>
          <a:p>
            <a:r>
              <a:rPr lang="ru-RU" sz="2400" b="1" dirty="0"/>
              <a:t>В июле 1924</a:t>
            </a:r>
            <a:r>
              <a:rPr lang="ru-RU" sz="2400" dirty="0"/>
              <a:t> РКСМ было присвоено имя В. И. Ленина </a:t>
            </a:r>
            <a:r>
              <a:rPr lang="ru-RU" sz="2400" dirty="0" smtClean="0"/>
              <a:t>—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Российский Ленинский коммунистический союз молодёжи (РЛКСМ). </a:t>
            </a:r>
          </a:p>
          <a:p>
            <a:pPr>
              <a:buFont typeface="Wingdings" pitchFamily="2" charset="2"/>
              <a:buNone/>
            </a:pPr>
            <a:endParaRPr lang="ru-RU" sz="2400" dirty="0"/>
          </a:p>
          <a:p>
            <a:pPr>
              <a:buFont typeface="Wingdings" pitchFamily="2" charset="2"/>
              <a:buNone/>
            </a:pPr>
            <a:endParaRPr lang="ru-RU" sz="2400" dirty="0"/>
          </a:p>
        </p:txBody>
      </p:sp>
      <p:pic>
        <p:nvPicPr>
          <p:cNvPr id="100356" name="Picture 4" descr="знач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724400"/>
            <a:ext cx="2592387" cy="1925638"/>
          </a:xfrm>
          <a:prstGeom prst="rect">
            <a:avLst/>
          </a:prstGeom>
          <a:noFill/>
        </p:spPr>
      </p:pic>
      <p:pic>
        <p:nvPicPr>
          <p:cNvPr id="100358" name="Picture 6" descr="Безымянный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620713"/>
            <a:ext cx="3543300" cy="381000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611188" y="3357563"/>
            <a:ext cx="388937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r>
              <a:rPr lang="ru-RU" sz="2400"/>
              <a:t>В связи с образованием Союза ССР (1922) комсомол в марте 1926 был переименован во Всесоюзный Ленинский коммунистический союз молодёжи (ВЛКСМ).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338</Words>
  <Application>Microsoft Office PowerPoint</Application>
  <PresentationFormat>Экран (4:3)</PresentationFormat>
  <Paragraphs>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 ВЛКСМ (Всесоюзный Ленинский Коммунистический союз молодёжи), массовая общественно-политическая организация советской молодёжи.   Комсомол — активный помощник и резерв Коммунистической партии Советского Союза.   Согласно Уставу ВЛКСМ в комсомол принимаются юноши и девушки в возрасте от 14 до 28 лет.   ВЛКСМ помогает партии воспитывать молодёжь в духе коммунизма, вовлекать её в практическое строительство нового общества, готовить поколение всесторонне развитых людей, которые будут жить, работать и управлять общественными делами при коммунизме (см. Устав ВЛКСМ, 1968).</vt:lpstr>
      <vt:lpstr>Слайд 4</vt:lpstr>
      <vt:lpstr>Слайд 5</vt:lpstr>
      <vt:lpstr>Слайд 6</vt:lpstr>
      <vt:lpstr>Слайд 7</vt:lpstr>
      <vt:lpstr>Слайд 8</vt:lpstr>
      <vt:lpstr>Слайд 9</vt:lpstr>
      <vt:lpstr>Отряд комсомольцев Петрограда отправляется на фронт.</vt:lpstr>
      <vt:lpstr>Слайд 11</vt:lpstr>
      <vt:lpstr>Слайд 12</vt:lpstr>
      <vt:lpstr>За выдающиеся заслуги перед Родиной в годы Великой Отечественной войны и за большую работу по воспитанию советской молодёжи в духе беззаветной преданности социалистическому Отечеству ВЛКСМ Указом Президиума Верховного Совета СССР 14 июня 1945 был награждён орденом Ленина.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3</dc:creator>
  <cp:lastModifiedBy>Учитель</cp:lastModifiedBy>
  <cp:revision>12</cp:revision>
  <dcterms:created xsi:type="dcterms:W3CDTF">2009-10-16T12:16:03Z</dcterms:created>
  <dcterms:modified xsi:type="dcterms:W3CDTF">2013-10-28T06:25:56Z</dcterms:modified>
</cp:coreProperties>
</file>