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69" r:id="rId7"/>
  </p:sldMasterIdLst>
  <p:sldIdLst>
    <p:sldId id="257" r:id="rId8"/>
    <p:sldId id="258" r:id="rId9"/>
    <p:sldId id="277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56" r:id="rId25"/>
    <p:sldId id="274" r:id="rId26"/>
    <p:sldId id="275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title>
      <c:layout/>
      <c:spPr>
        <a:noFill/>
        <a:ln w="26490">
          <a:noFill/>
        </a:ln>
      </c:spPr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0.27735368956743073"/>
          <c:y val="0.18965517241379309"/>
          <c:w val="0.43384223918575188"/>
          <c:h val="0.737068965517239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explosion val="25"/>
          <c:dLbls>
            <c:dLbl>
              <c:idx val="0"/>
              <c:layout>
                <c:manualLayout>
                  <c:x val="-0.24668066394809962"/>
                  <c:y val="-0.13800373535330621"/>
                </c:manualLayout>
              </c:layout>
              <c:tx>
                <c:rich>
                  <a:bodyPr/>
                  <a:lstStyle/>
                  <a:p>
                    <a:pPr>
                      <a:defRPr sz="28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3200" dirty="0">
                        <a:latin typeface="Times New Roman" pitchFamily="18" charset="0"/>
                        <a:cs typeface="Times New Roman" pitchFamily="18" charset="0"/>
                      </a:rPr>
                      <a:t>Россия</a:t>
                    </a:r>
                  </a:p>
                </c:rich>
              </c:tx>
              <c:spPr>
                <a:noFill/>
                <a:ln w="26490">
                  <a:noFill/>
                </a:ln>
              </c:spPr>
              <c:dLblPos val="bestFit"/>
            </c:dLbl>
            <c:dLbl>
              <c:idx val="1"/>
              <c:layout>
                <c:manualLayout>
                  <c:x val="9.9142100558000761E-3"/>
                  <c:y val="5.0825921219822198E-3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defRPr>
                    </a:pPr>
                    <a:r>
                      <a:rPr lang="ru-RU" sz="2000" dirty="0">
                        <a:latin typeface="Times New Roman" pitchFamily="18" charset="0"/>
                        <a:cs typeface="Times New Roman" pitchFamily="18" charset="0"/>
                      </a:rPr>
                      <a:t>Ульяновская область</a:t>
                    </a:r>
                  </a:p>
                </c:rich>
              </c:tx>
              <c:spPr>
                <a:noFill/>
                <a:ln w="26490">
                  <a:noFill/>
                </a:ln>
              </c:spPr>
              <c:dLblPos val="bestFit"/>
            </c:dLbl>
            <c:spPr>
              <a:noFill/>
              <a:ln w="26490">
                <a:noFill/>
              </a:ln>
            </c:spPr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CatName val="1"/>
          </c:dLbls>
          <c:cat>
            <c:strRef>
              <c:f>Лист1!$A$2:$A$3</c:f>
              <c:strCache>
                <c:ptCount val="2"/>
                <c:pt idx="0">
                  <c:v>Россия</c:v>
                </c:pt>
                <c:pt idx="1">
                  <c:v>Ульяновская область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200</c:v>
                </c:pt>
                <c:pt idx="1">
                  <c:v>5</c:v>
                </c:pt>
              </c:numCache>
            </c:numRef>
          </c:val>
        </c:ser>
        <c:dLbls>
          <c:showCatName val="1"/>
        </c:dLbls>
      </c:pie3DChart>
      <c:spPr>
        <a:noFill/>
        <a:ln w="26490">
          <a:noFill/>
        </a:ln>
      </c:spPr>
    </c:plotArea>
    <c:plotVisOnly val="1"/>
    <c:dispBlanksAs val="zero"/>
  </c:chart>
  <c:spPr>
    <a:solidFill>
      <a:srgbClr val="FFFFFF"/>
    </a:solidFill>
    <a:ln w="3311">
      <a:solidFill>
        <a:srgbClr val="000000"/>
      </a:solidFill>
      <a:prstDash val="solid"/>
    </a:ln>
  </c:spPr>
  <c:txPr>
    <a:bodyPr/>
    <a:lstStyle/>
    <a:p>
      <a:pPr>
        <a:defRPr sz="1877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rotX val="22"/>
      <c:rotY val="19"/>
      <c:depthPercent val="100"/>
      <c:perspective val="30"/>
    </c:view3D>
    <c:plotArea>
      <c:layout>
        <c:manualLayout>
          <c:layoutTarget val="inner"/>
          <c:xMode val="edge"/>
          <c:yMode val="edge"/>
          <c:x val="0.13500000000000001"/>
          <c:y val="1.5325670498084322E-2"/>
          <c:w val="0.66500000000000181"/>
          <c:h val="0.731800766283527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 тыс. км²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Ульяновская область</c:v>
                </c:pt>
                <c:pt idx="1">
                  <c:v>Молдова</c:v>
                </c:pt>
                <c:pt idx="2">
                  <c:v>Бельгия</c:v>
                </c:pt>
                <c:pt idx="3">
                  <c:v>Албания</c:v>
                </c:pt>
                <c:pt idx="4">
                  <c:v>Кувейт</c:v>
                </c:pt>
                <c:pt idx="5">
                  <c:v>Люксембург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37.200000000000003</c:v>
                </c:pt>
                <c:pt idx="1">
                  <c:v>33.700000000000003</c:v>
                </c:pt>
                <c:pt idx="2">
                  <c:v>30.5</c:v>
                </c:pt>
                <c:pt idx="3">
                  <c:v>28.7</c:v>
                </c:pt>
                <c:pt idx="4">
                  <c:v>20.2</c:v>
                </c:pt>
                <c:pt idx="5">
                  <c:v>2.6</c:v>
                </c:pt>
              </c:numCache>
            </c:numRef>
          </c:val>
        </c:ser>
        <c:shape val="cylinder"/>
        <c:axId val="106734336"/>
        <c:axId val="106735872"/>
        <c:axId val="0"/>
      </c:bar3DChart>
      <c:catAx>
        <c:axId val="106734336"/>
        <c:scaling>
          <c:orientation val="minMax"/>
        </c:scaling>
        <c:axPos val="b"/>
        <c:numFmt formatCode="General" sourceLinked="1"/>
        <c:tickLblPos val="nextTo"/>
        <c:spPr>
          <a:ln w="360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362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6735872"/>
        <c:crosses val="autoZero"/>
        <c:auto val="1"/>
        <c:lblAlgn val="ctr"/>
        <c:lblOffset val="100"/>
      </c:catAx>
      <c:valAx>
        <c:axId val="106735872"/>
        <c:scaling>
          <c:orientation val="minMax"/>
        </c:scaling>
        <c:axPos val="l"/>
        <c:majorGridlines/>
        <c:numFmt formatCode="General" sourceLinked="1"/>
        <c:tickLblPos val="nextTo"/>
        <c:crossAx val="106734336"/>
        <c:crosses val="autoZero"/>
        <c:crossBetween val="between"/>
      </c:valAx>
      <c:spPr>
        <a:noFill/>
        <a:ln w="28838">
          <a:noFill/>
        </a:ln>
      </c:spPr>
    </c:plotArea>
    <c:legend>
      <c:legendPos val="r"/>
      <c:layout>
        <c:manualLayout>
          <c:xMode val="edge"/>
          <c:yMode val="edge"/>
          <c:x val="0.60500000000000065"/>
          <c:y val="0.87931034482758619"/>
          <c:w val="0.34375"/>
          <c:h val="7.0881226053639931E-2"/>
        </c:manualLayout>
      </c:layout>
    </c:legend>
    <c:plotVisOnly val="1"/>
    <c:dispBlanksAs val="gap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2044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254A-F036-4F6F-AD4A-A29D1BC7A0B5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B57F-4391-4D37-91AE-4153D7B1F0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254A-F036-4F6F-AD4A-A29D1BC7A0B5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B57F-4391-4D37-91AE-4153D7B1F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254A-F036-4F6F-AD4A-A29D1BC7A0B5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B57F-4391-4D37-91AE-4153D7B1F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09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20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83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36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49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18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774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275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254A-F036-4F6F-AD4A-A29D1BC7A0B5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B57F-4391-4D37-91AE-4153D7B1F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08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58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587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29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57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6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394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51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18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098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254A-F036-4F6F-AD4A-A29D1BC7A0B5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B57F-4391-4D37-91AE-4153D7B1F0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50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921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91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12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056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57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859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010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86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02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254A-F036-4F6F-AD4A-A29D1BC7A0B5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B57F-4391-4D37-91AE-4153D7B1F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981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67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82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481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26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35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01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679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658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85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254A-F036-4F6F-AD4A-A29D1BC7A0B5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B57F-4391-4D37-91AE-4153D7B1F05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39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404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5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65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85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56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89C6E1-910C-4F2E-A1A5-30D9326F32C6}" type="slidenum">
              <a:rPr lang="ru-RU" altLang="en-US">
                <a:solidFill>
                  <a:srgbClr val="F4E7ED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57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7B8DC-0885-452F-A61B-9CBFD5E74A89}" type="slidenum">
              <a:rPr lang="ru-RU" altLang="en-US">
                <a:solidFill>
                  <a:srgbClr val="F4E7ED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39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72D83C-D3D5-4ED1-AB7E-669DFC307C0B}" type="slidenum">
              <a:rPr lang="ru-RU" altLang="en-US">
                <a:solidFill>
                  <a:srgbClr val="F4E7ED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23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45360-92E4-4FDB-A93E-F64FD57F1278}" type="slidenum">
              <a:rPr lang="ru-RU" altLang="en-US">
                <a:solidFill>
                  <a:srgbClr val="F4E7ED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05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254A-F036-4F6F-AD4A-A29D1BC7A0B5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B57F-4391-4D37-91AE-4153D7B1F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74F55-1651-417E-A03C-2E8DAA333B98}" type="slidenum">
              <a:rPr lang="ru-RU" altLang="en-US">
                <a:solidFill>
                  <a:srgbClr val="F4E7ED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72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E4E9C-05DB-4D4B-95C9-2D1398D60544}" type="slidenum">
              <a:rPr lang="ru-RU" altLang="en-US">
                <a:solidFill>
                  <a:srgbClr val="F4E7ED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388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391357-373A-43C9-ADF0-64EF8648333A}" type="slidenum">
              <a:rPr lang="ru-RU" altLang="en-US">
                <a:solidFill>
                  <a:srgbClr val="F4E7ED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89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45F6F-ED99-4B6C-B4B9-A214D7C2B1C9}" type="slidenum">
              <a:rPr lang="ru-RU" altLang="en-US">
                <a:solidFill>
                  <a:srgbClr val="F4E7ED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999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C46B3C-5836-4634-B264-1BEB9894DCE6}" type="slidenum">
              <a:rPr lang="ru-RU" altLang="en-US">
                <a:solidFill>
                  <a:srgbClr val="F4E7ED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22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72163-2755-4779-8963-7227D35CB64A}" type="slidenum">
              <a:rPr lang="ru-RU" altLang="en-US">
                <a:solidFill>
                  <a:srgbClr val="F4E7ED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96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EC55B-1FC9-44A7-837A-CBFBCA4C72AB}" type="slidenum">
              <a:rPr lang="ru-RU" altLang="en-US">
                <a:solidFill>
                  <a:srgbClr val="F4E7ED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57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776663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48663" y="6111875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ADC23-E13B-45C2-B731-F9EFFDA7D734}" type="slidenum">
              <a:rPr lang="ru-RU" altLang="en-US">
                <a:solidFill>
                  <a:srgbClr val="F4E7ED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0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89C6E1-910C-4F2E-A1A5-30D9326F32C6}" type="slidenum">
              <a:rPr lang="ru-RU" altLang="en-US">
                <a:solidFill>
                  <a:srgbClr val="F4E7ED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79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7B8DC-0885-452F-A61B-9CBFD5E74A89}" type="slidenum">
              <a:rPr lang="ru-RU" altLang="en-US">
                <a:solidFill>
                  <a:srgbClr val="F4E7ED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450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254A-F036-4F6F-AD4A-A29D1BC7A0B5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B57F-4391-4D37-91AE-4153D7B1F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72D83C-D3D5-4ED1-AB7E-669DFC307C0B}" type="slidenum">
              <a:rPr lang="ru-RU" altLang="en-US">
                <a:solidFill>
                  <a:srgbClr val="F4E7ED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85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45360-92E4-4FDB-A93E-F64FD57F1278}" type="slidenum">
              <a:rPr lang="ru-RU" altLang="en-US">
                <a:solidFill>
                  <a:srgbClr val="F4E7ED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6232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74F55-1651-417E-A03C-2E8DAA333B98}" type="slidenum">
              <a:rPr lang="ru-RU" altLang="en-US">
                <a:solidFill>
                  <a:srgbClr val="F4E7ED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43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E4E9C-05DB-4D4B-95C9-2D1398D60544}" type="slidenum">
              <a:rPr lang="ru-RU" altLang="en-US">
                <a:solidFill>
                  <a:srgbClr val="F4E7ED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49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391357-373A-43C9-ADF0-64EF8648333A}" type="slidenum">
              <a:rPr lang="ru-RU" altLang="en-US">
                <a:solidFill>
                  <a:srgbClr val="F4E7ED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10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45F6F-ED99-4B6C-B4B9-A214D7C2B1C9}" type="slidenum">
              <a:rPr lang="ru-RU" altLang="en-US">
                <a:solidFill>
                  <a:srgbClr val="F4E7ED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30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C46B3C-5836-4634-B264-1BEB9894DCE6}" type="slidenum">
              <a:rPr lang="ru-RU" altLang="en-US">
                <a:solidFill>
                  <a:srgbClr val="F4E7ED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58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72163-2755-4779-8963-7227D35CB64A}" type="slidenum">
              <a:rPr lang="ru-RU" altLang="en-US">
                <a:solidFill>
                  <a:srgbClr val="F4E7ED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79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EC55B-1FC9-44A7-837A-CBFBCA4C72AB}" type="slidenum">
              <a:rPr lang="ru-RU" altLang="en-US">
                <a:solidFill>
                  <a:srgbClr val="F4E7ED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10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776663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48663" y="6111875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ADC23-E13B-45C2-B731-F9EFFDA7D734}" type="slidenum">
              <a:rPr lang="ru-RU" altLang="en-US">
                <a:solidFill>
                  <a:srgbClr val="F4E7ED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495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254A-F036-4F6F-AD4A-A29D1BC7A0B5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B57F-4391-4D37-91AE-4153D7B1F05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254A-F036-4F6F-AD4A-A29D1BC7A0B5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B57F-4391-4D37-91AE-4153D7B1F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35F254A-F036-4F6F-AD4A-A29D1BC7A0B5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741B57F-4391-4D37-91AE-4153D7B1F0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18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97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650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2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C2807-05A2-47AC-8674-B303B750B7D5}" type="slidenum">
              <a:rPr lang="ru-RU" altLang="en-US">
                <a:solidFill>
                  <a:srgbClr val="F4E7ED">
                    <a:shade val="5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F4E7ED">
                  <a:shade val="50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74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D75B7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DD56FE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DD56FE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FF5D1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F4E7ED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C2807-05A2-47AC-8674-B303B750B7D5}" type="slidenum">
              <a:rPr lang="ru-RU" altLang="en-US">
                <a:solidFill>
                  <a:srgbClr val="F4E7ED">
                    <a:shade val="5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F4E7ED">
                  <a:shade val="50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05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D75B7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DD56FE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DD56FE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FF5D1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oto.federacia.ru/foto/original/3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5076056" cy="3356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42456"/>
            <a:ext cx="8229600" cy="2736304"/>
          </a:xfrm>
        </p:spPr>
        <p:txBody>
          <a:bodyPr>
            <a:normAutofit fontScale="90000"/>
          </a:bodyPr>
          <a:lstStyle/>
          <a:p>
            <a: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  <a:t>Ульяновская область </a:t>
            </a:r>
            <a:b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  <a:t>вчера, сегодня,</a:t>
            </a:r>
            <a:b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завтра….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32" name="Picture 8" descr="http://im7-tub-ru.yandex.net/i?id=23115384-6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3347864" cy="2132856"/>
          </a:xfrm>
          <a:prstGeom prst="rect">
            <a:avLst/>
          </a:prstGeom>
          <a:noFill/>
        </p:spPr>
      </p:pic>
      <p:pic>
        <p:nvPicPr>
          <p:cNvPr id="1034" name="Picture 10" descr="http://im6-tub-ru.yandex.net/i?id=199072520-3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3347864" cy="1628800"/>
          </a:xfrm>
          <a:prstGeom prst="rect">
            <a:avLst/>
          </a:prstGeom>
          <a:noFill/>
        </p:spPr>
      </p:pic>
      <p:pic>
        <p:nvPicPr>
          <p:cNvPr id="1036" name="Picture 12" descr="http://im8-tub-ru.yandex.net/i?id=98053036-3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509120"/>
            <a:ext cx="3347864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3474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847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Ульяновская область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это субъект Российской Федерации, входящий в состав Приволжского федерального округа.</a:t>
            </a:r>
            <a:b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Административный центр - 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 Ульяновск.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Ульяновская область граничит с Самарской, Саратовской, Пензенской областями, а также с Мордовией, Чувашией и Татарстаном.</a:t>
            </a:r>
            <a:b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области составляет 1322 тыс. человек.</a:t>
            </a:r>
            <a:b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Крупные города и промышленные центры Ульяновской области (население тыс. человек):</a:t>
            </a:r>
            <a:b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Ульяновск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(607)</a:t>
            </a:r>
            <a:b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Димитровград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(128)</a:t>
            </a:r>
            <a:b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Инза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(19)</a:t>
            </a:r>
            <a:b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Барыш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(17)</a:t>
            </a:r>
            <a:b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Новоульяновск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(16,5)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94116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Промышленность Ульяновской области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Основной отраслью специализации является машиностроение, на долю которого приходится 56 % объёма промышленного производства. Представлено авиастроением, приборостроением, станкостроением, автомобилестроением.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Область занимает первое место в России по производству гражданских самолётов и пятое — по производству автомобилей.</a:t>
            </a:r>
          </a:p>
        </p:txBody>
      </p:sp>
    </p:spTree>
    <p:extLst>
      <p:ext uri="{BB962C8B-B14F-4D97-AF65-F5344CB8AC3E}">
        <p14:creationId xmlns:p14="http://schemas.microsoft.com/office/powerpoint/2010/main" xmlns="" val="2861019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предприятия машиностроительной промышленности Ульяновской области</a:t>
            </a:r>
            <a:endParaRPr lang="ru-RU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89844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ОАО «Ульяновский автомобильный завод»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входит в состав автомобильного холдинга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Sollers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Является ведущим российским производителем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полноприводных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автомобилей: внедорожников, лёгких грузовиков и микроавтобусов;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ЗАО «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Авиастар-СП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специализируется на выпуске современных пассажирских и грузовых самолетов семейства Ту-204 и транспортных гражданских самолетов Ан-124-100 «Руслан»;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ЗАО «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Бастеп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- предприятие приборостроительной отрасли, специализирующееся на производстве манометров и терморегуляторов;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ОАО «УТЕС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- ведущее предприятие аэрокосмической отрасли.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05063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Производство строительных материалов</a:t>
            </a:r>
          </a:p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Ульяновской области месторождения следующих полезных  ископаемых: песок формовочный, стекольное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кварцесодержащее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сырье, цементное сырье. </a:t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ООО «Диатомит-Инвест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»- производство теплоизоляционных кирпичей;</a:t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ОАО «Кварц»-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добыча, обогащение и сбыт природных и обогащенных кварцевых песков.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31962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Сельское хозяйство Ульяновской области</a:t>
            </a:r>
          </a:p>
          <a:p>
            <a:pPr algn="ctr"/>
            <a:endParaRPr lang="ru-RU" sz="3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52736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Ульяновская область — один из важных аграрных регионов России. В области разводят крупный рогатый скот мясо- молочного направления. Занимаются птицеводством, свиноводством, овцеводством, кролиководством, рыбоводством. Ведущее место в растениеводстве принадлежит производству технических культур (сахарная свекла) и картофеля, зерновых (пшеница, ячмень, рожь, овес) и кормовых (кукуруза, люцерна, подсолнечник) культур. В регионе активно занимаются садоводством и огородничеством.</a:t>
            </a:r>
          </a:p>
        </p:txBody>
      </p:sp>
      <p:pic>
        <p:nvPicPr>
          <p:cNvPr id="1026" name="Picture 2" descr="http://www.o-moloke.ru/staff_files/45543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088"/>
            <a:ext cx="3131840" cy="2636912"/>
          </a:xfrm>
          <a:prstGeom prst="rect">
            <a:avLst/>
          </a:prstGeom>
          <a:noFill/>
        </p:spPr>
      </p:pic>
      <p:pic>
        <p:nvPicPr>
          <p:cNvPr id="1028" name="Picture 4" descr="http://73online.ru/screenshots/pic_9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437112"/>
            <a:ext cx="3419872" cy="2420888"/>
          </a:xfrm>
          <a:prstGeom prst="rect">
            <a:avLst/>
          </a:prstGeom>
          <a:noFill/>
        </p:spPr>
      </p:pic>
      <p:pic>
        <p:nvPicPr>
          <p:cNvPr id="1030" name="Picture 6" descr="http://antizionistleague.files.wordpress.com/2012/02/organic-cultural-nationali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437112"/>
            <a:ext cx="2664296" cy="2420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12352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786063"/>
            <a:ext cx="2428875" cy="7858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Приказ царя Алексея Михайловича</a:t>
            </a:r>
            <a:endParaRPr lang="ru-RU" sz="2000" i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428625"/>
            <a:ext cx="8229600" cy="2357438"/>
          </a:xfrm>
        </p:spPr>
        <p:txBody>
          <a:bodyPr>
            <a:normAutofit fontScale="92500" lnSpcReduction="10000"/>
          </a:bodyPr>
          <a:lstStyle/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Arno Pro" pitchFamily="18" charset="0"/>
              </a:rPr>
              <a:t>Семнадцатое столетие в истории нашей страны получило название «бунташного века». Смутное время сменялось периодом стабилизации. Государство крепло внутренне и расширяло свои внутренние границы за счет присоединения новых земель. Так возник целый ряд городов, среди которых был и Синбирск.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71875" y="3357563"/>
            <a:ext cx="2286000" cy="78581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i="1" dirty="0">
                <a:solidFill>
                  <a:srgbClr val="F4E7ED">
                    <a:lumMod val="1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no Pro" pitchFamily="18" charset="0"/>
              </a:rPr>
              <a:t>Основатель - Богдан Хитрово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786438" y="4357688"/>
            <a:ext cx="2705100" cy="77628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i="1" dirty="0">
                <a:solidFill>
                  <a:srgbClr val="F4E7ED">
                    <a:lumMod val="1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no Pro" pitchFamily="18" charset="0"/>
              </a:rPr>
              <a:t>Междуречье Свияги и Волги</a:t>
            </a:r>
          </a:p>
        </p:txBody>
      </p:sp>
      <p:cxnSp>
        <p:nvCxnSpPr>
          <p:cNvPr id="10" name="Скругленная соединительная линия 9"/>
          <p:cNvCxnSpPr/>
          <p:nvPr/>
        </p:nvCxnSpPr>
        <p:spPr>
          <a:xfrm>
            <a:off x="3000375" y="3071813"/>
            <a:ext cx="857250" cy="357187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кругленная соединительная линия 10"/>
          <p:cNvCxnSpPr/>
          <p:nvPr/>
        </p:nvCxnSpPr>
        <p:spPr>
          <a:xfrm>
            <a:off x="5715000" y="4000500"/>
            <a:ext cx="857250" cy="357188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1000125" y="4286250"/>
            <a:ext cx="2571750" cy="1143000"/>
          </a:xfrm>
          <a:prstGeom prst="rect">
            <a:avLst/>
          </a:prstGeom>
        </p:spPr>
        <p:txBody>
          <a:bodyPr anchor="b">
            <a:normAutofit fontScale="8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800" b="1" i="1" dirty="0">
                <a:solidFill>
                  <a:srgbClr val="F4E7ED">
                    <a:lumMod val="1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no Pro" pitchFamily="18" charset="0"/>
              </a:rPr>
              <a:t>Май 1648г</a:t>
            </a:r>
            <a:r>
              <a:rPr lang="ru-RU" sz="2000" b="1" i="1" dirty="0">
                <a:solidFill>
                  <a:srgbClr val="F4E7ED">
                    <a:lumMod val="1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no Pro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5649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2184400"/>
          </a:xfrm>
        </p:spPr>
        <p:txBody>
          <a:bodyPr>
            <a:normAutofit fontScale="92500" lnSpcReduction="20000"/>
          </a:bodyPr>
          <a:lstStyle/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Город Синбирск был центром Синбирского уезда, во главе которого стоял воевода, 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подчинявшийся  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Приказу Казанского дворца.  Основой города был кремль, его огибал посад, где находились церкви и монастыри и жили торговые и служилые люди. За посадом располагалась слобода. Город представлял из себя прочную и мощную крепость.</a:t>
            </a:r>
            <a:endParaRPr lang="ru-RU" sz="2400" i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0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946" y="3196202"/>
            <a:ext cx="5137631" cy="31081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559870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13" y="2214563"/>
            <a:ext cx="4286250" cy="13922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i="1" dirty="0" smtClean="0">
                <a:solidFill>
                  <a:schemeClr val="bg2">
                    <a:lumMod val="10000"/>
                  </a:schemeClr>
                </a:solidFill>
                <a:latin typeface="Arno Pro" pitchFamily="18" charset="0"/>
              </a:rPr>
              <a:t>Петр </a:t>
            </a:r>
            <a:r>
              <a:rPr lang="en-US" sz="5400" i="1" dirty="0" smtClean="0">
                <a:solidFill>
                  <a:schemeClr val="bg2">
                    <a:lumMod val="10000"/>
                  </a:schemeClr>
                </a:solidFill>
                <a:latin typeface="Arno Pro" pitchFamily="18" charset="0"/>
              </a:rPr>
              <a:t>I</a:t>
            </a:r>
            <a:endParaRPr lang="ru-RU" sz="5400" i="1" dirty="0">
              <a:solidFill>
                <a:schemeClr val="bg2">
                  <a:lumMod val="10000"/>
                </a:schemeClr>
              </a:solidFill>
              <a:latin typeface="Arno Pro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3786188"/>
            <a:ext cx="4714875" cy="2112962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ru-RU" sz="2400" i="1" dirty="0" smtClean="0">
              <a:solidFill>
                <a:schemeClr val="bg2">
                  <a:lumMod val="25000"/>
                </a:schemeClr>
              </a:solidFill>
              <a:latin typeface="Arno Pro" pitchFamily="18" charset="0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ru-RU" sz="2400" i="1" dirty="0">
              <a:solidFill>
                <a:schemeClr val="bg2">
                  <a:lumMod val="25000"/>
                </a:schemeClr>
              </a:solidFill>
              <a:latin typeface="Arno Pro" pitchFamily="18" charset="0"/>
            </a:endParaRPr>
          </a:p>
        </p:txBody>
      </p:sp>
      <p:cxnSp>
        <p:nvCxnSpPr>
          <p:cNvPr id="5" name="Скругленная соединительная линия 4"/>
          <p:cNvCxnSpPr/>
          <p:nvPr/>
        </p:nvCxnSpPr>
        <p:spPr>
          <a:xfrm rot="10800000">
            <a:off x="2428875" y="2071688"/>
            <a:ext cx="2143125" cy="1143000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одержимое 2"/>
          <p:cNvSpPr txBox="1">
            <a:spLocks/>
          </p:cNvSpPr>
          <p:nvPr/>
        </p:nvSpPr>
        <p:spPr>
          <a:xfrm>
            <a:off x="571500" y="3357563"/>
            <a:ext cx="5072063" cy="2112962"/>
          </a:xfrm>
          <a:prstGeom prst="rect">
            <a:avLst/>
          </a:prstGeom>
        </p:spPr>
        <p:txBody>
          <a:bodyPr lIns="182880" tIns="91440">
            <a:normAutofit/>
          </a:bodyPr>
          <a:lstStyle/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400" i="1" dirty="0">
              <a:solidFill>
                <a:schemeClr val="bg2">
                  <a:lumMod val="25000"/>
                </a:schemeClr>
              </a:solidFill>
              <a:latin typeface="Arno Pro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71500" y="571500"/>
            <a:ext cx="8183563" cy="2112963"/>
          </a:xfrm>
          <a:prstGeom prst="rect">
            <a:avLst/>
          </a:prstGeom>
        </p:spPr>
        <p:txBody>
          <a:bodyPr lIns="182880" tIns="91440">
            <a:norm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2400" i="1">
                <a:solidFill>
                  <a:srgbClr val="51253A"/>
                </a:solidFill>
                <a:latin typeface="Arno Pro" pitchFamily="18" charset="0"/>
              </a:rPr>
              <a:t>С 1708г. Синбирск входит как уездный город в состав Казанской губернии.</a:t>
            </a:r>
          </a:p>
          <a:p>
            <a:pPr eaLnBrk="1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2400" i="1">
                <a:solidFill>
                  <a:srgbClr val="51253A"/>
                </a:solidFill>
                <a:latin typeface="Arno Pro" pitchFamily="18" charset="0"/>
              </a:rPr>
              <a:t>С 1717г. Синбирский уезд включается в состав Астраханской губернии.</a:t>
            </a:r>
          </a:p>
          <a:p>
            <a:pPr eaLnBrk="1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altLang="ru-RU" sz="2400" i="1">
              <a:solidFill>
                <a:srgbClr val="51253A"/>
              </a:solidFill>
              <a:latin typeface="Arno Pro" pitchFamily="18" charset="0"/>
            </a:endParaRPr>
          </a:p>
          <a:p>
            <a:pPr eaLnBrk="1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altLang="ru-RU" sz="2400" i="1">
              <a:solidFill>
                <a:srgbClr val="51253A"/>
              </a:solidFill>
              <a:latin typeface="Arno Pro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500063" y="3571875"/>
            <a:ext cx="4357687" cy="1714500"/>
          </a:xfrm>
          <a:prstGeom prst="rect">
            <a:avLst/>
          </a:prstGeom>
        </p:spPr>
        <p:txBody>
          <a:bodyPr lIns="182880" tIns="91440">
            <a:norm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2400" i="1">
                <a:solidFill>
                  <a:srgbClr val="51253A"/>
                </a:solidFill>
                <a:latin typeface="Arno Pro" pitchFamily="18" charset="0"/>
              </a:rPr>
              <a:t>А в 1728г. Синбирская провинция снова передается в Казанскую губернию.</a:t>
            </a:r>
          </a:p>
          <a:p>
            <a:pPr eaLnBrk="1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altLang="ru-RU" sz="2400" i="1">
              <a:solidFill>
                <a:srgbClr val="51253A"/>
              </a:solidFill>
              <a:latin typeface="Arno Pro" pitchFamily="18" charset="0"/>
            </a:endParaRPr>
          </a:p>
          <a:p>
            <a:pPr eaLnBrk="1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altLang="ru-RU" sz="2400" i="1">
              <a:solidFill>
                <a:srgbClr val="51253A"/>
              </a:solidFill>
              <a:latin typeface="Arno Pro" pitchFamily="18" charset="0"/>
            </a:endParaRPr>
          </a:p>
        </p:txBody>
      </p:sp>
      <p:pic>
        <p:nvPicPr>
          <p:cNvPr id="13" name="Рисунок 12" descr="06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7278" y="3649972"/>
            <a:ext cx="3643338" cy="2443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0358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7926414" cy="3255963"/>
          </a:xfrm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sz="2400" i="1" dirty="0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В правление Екатерины </a:t>
            </a:r>
            <a:r>
              <a:rPr lang="en-US" altLang="ru-RU" sz="2400" i="1" dirty="0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altLang="ru-RU" sz="2400" i="1" dirty="0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 в 1780г. Учреждается </a:t>
            </a:r>
            <a:r>
              <a:rPr lang="ru-RU" altLang="ru-RU" sz="2400" i="1" dirty="0" err="1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Синбирское</a:t>
            </a:r>
            <a:r>
              <a:rPr lang="ru-RU" altLang="ru-RU" sz="2400" i="1" dirty="0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 наместничество в составе 13 уездов: </a:t>
            </a:r>
            <a:r>
              <a:rPr lang="ru-RU" altLang="ru-RU" sz="1800" i="1" dirty="0" err="1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Симбирского</a:t>
            </a:r>
            <a:r>
              <a:rPr lang="ru-RU" altLang="ru-RU" sz="1800" i="1" dirty="0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800" i="1" dirty="0" err="1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Сенгилеевского</a:t>
            </a:r>
            <a:r>
              <a:rPr lang="ru-RU" altLang="ru-RU" sz="1800" i="1" dirty="0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, Ставропольского, Самарского, </a:t>
            </a:r>
            <a:endParaRPr lang="ru-RU" altLang="ru-RU" sz="1800" i="1" dirty="0" smtClean="0">
              <a:solidFill>
                <a:srgbClr val="51253A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altLang="ru-RU" sz="1800" i="1" dirty="0" err="1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Сызранского</a:t>
            </a:r>
            <a:r>
              <a:rPr lang="ru-RU" altLang="ru-RU" sz="1800" i="1" dirty="0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800" i="1" dirty="0" err="1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Тагайского</a:t>
            </a:r>
            <a:r>
              <a:rPr lang="ru-RU" altLang="ru-RU" sz="1800" i="1" dirty="0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800" i="1" dirty="0" err="1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Карсунского</a:t>
            </a:r>
            <a:r>
              <a:rPr lang="ru-RU" altLang="ru-RU" sz="1800" i="1" dirty="0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800" i="1" dirty="0" err="1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Канадейского</a:t>
            </a:r>
            <a:r>
              <a:rPr lang="ru-RU" altLang="ru-RU" sz="1800" i="1" dirty="0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800" i="1" dirty="0" err="1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Котяковского</a:t>
            </a:r>
            <a:r>
              <a:rPr lang="ru-RU" altLang="ru-RU" sz="1800" i="1" dirty="0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800" i="1" dirty="0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i="1" dirty="0" err="1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Алатырского</a:t>
            </a:r>
            <a:r>
              <a:rPr lang="ru-RU" altLang="ru-RU" sz="1800" i="1" dirty="0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800" i="1" dirty="0" err="1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Ардатовского</a:t>
            </a:r>
            <a:r>
              <a:rPr lang="ru-RU" altLang="ru-RU" sz="1800" i="1" dirty="0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altLang="ru-RU" sz="1800" i="1" dirty="0" err="1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Курмышского</a:t>
            </a:r>
            <a:r>
              <a:rPr lang="ru-RU" altLang="ru-RU" sz="1800" i="1" dirty="0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800" i="1" dirty="0" err="1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Буинского</a:t>
            </a:r>
            <a:r>
              <a:rPr lang="ru-RU" altLang="ru-RU" sz="1800" i="1" dirty="0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Font typeface="Wingdings 2" pitchFamily="18" charset="2"/>
              <a:buNone/>
            </a:pPr>
            <a:endParaRPr lang="ru-RU" altLang="ru-RU" sz="1800" i="1" dirty="0" smtClean="0">
              <a:solidFill>
                <a:srgbClr val="51253A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altLang="ru-RU" sz="1800" i="1" dirty="0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В это же время </a:t>
            </a:r>
            <a:r>
              <a:rPr lang="ru-RU" altLang="ru-RU" sz="1800" i="1" dirty="0" err="1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Синбирск</a:t>
            </a:r>
            <a:r>
              <a:rPr lang="ru-RU" altLang="ru-RU" sz="1800" i="1" dirty="0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 был переименован в Симбирск, был утвержден его герб.</a:t>
            </a:r>
          </a:p>
        </p:txBody>
      </p:sp>
      <p:pic>
        <p:nvPicPr>
          <p:cNvPr id="5" name="Рисунок 4" descr="0619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501008"/>
            <a:ext cx="5100673" cy="3009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4074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11188" y="404813"/>
            <a:ext cx="5461000" cy="512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ru-RU" alt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Первый герб Синбирска</a:t>
            </a:r>
            <a:r>
              <a:rPr lang="ru-RU" altLang="ru-RU" sz="1000"/>
              <a:t>  </a:t>
            </a:r>
            <a:r>
              <a:rPr lang="ru-RU" altLang="ru-RU" sz="6600"/>
              <a:t> </a:t>
            </a:r>
            <a:r>
              <a:rPr lang="ru-RU" altLang="ru-RU" sz="1000"/>
              <a:t>                                      </a:t>
            </a:r>
            <a:endParaRPr lang="ru-RU" altLang="ru-RU"/>
          </a:p>
          <a:p>
            <a:pPr eaLnBrk="0" hangingPunct="0"/>
            <a:r>
              <a:rPr lang="ru-RU" altLang="ru-RU"/>
              <a:t>Первый известный герб Симбирска пожалован городу в 1672 году за: «двукартную храбрую оборону от разбойника Стеньки Разина: в первый раз при воеводе Иване Милославском от самого Стеньки Разина, а во второй раз через год от есаула разинской шайки Федьки Шелудяка». Так звучит одна из версий происхождения первого герба города. Герб представляет собой стоящего на трех лапах и смотрящего в правую сторону льва с высунутым языком, и мечем в левой лапе, над головой льва — трехлепестковая корона. Герб символизирует храбрость симбирян. Такое изображение есть на сохранившейся печати Симбирска, стоящей под выписью с переписных и отказных книг 1695 года. </a:t>
            </a:r>
          </a:p>
        </p:txBody>
      </p:sp>
      <p:pic>
        <p:nvPicPr>
          <p:cNvPr id="33796" name="Picture 4" descr="gerb1_4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8680"/>
            <a:ext cx="2725738" cy="19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531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ublic\Pictures\уголок\Герб_Ульяновской_области_(2013)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571612"/>
            <a:ext cx="4714908" cy="446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7224" y="428604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Утверждены Законами Ульяновской области от 26 декабря 2013 года № 247-ЗО "О гербе Ульяновской области", № 248-ЗО "О флаге Ульяновской области".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3371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3568" y="13823"/>
            <a:ext cx="7543800" cy="3343169"/>
          </a:xfrm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sz="4000" i="1" dirty="0" smtClean="0">
                <a:solidFill>
                  <a:srgbClr val="51253A"/>
                </a:solidFill>
                <a:latin typeface="Arno Pro" pitchFamily="18" charset="0"/>
              </a:rPr>
              <a:t>Симбирск – Ульяновск</a:t>
            </a:r>
          </a:p>
          <a:p>
            <a:pPr algn="ctr">
              <a:buFont typeface="Wingdings 2" pitchFamily="18" charset="2"/>
              <a:buNone/>
            </a:pPr>
            <a:r>
              <a:rPr lang="ru-RU" altLang="ru-RU" sz="2400" i="1" dirty="0" smtClean="0">
                <a:solidFill>
                  <a:srgbClr val="51253A"/>
                </a:solidFill>
                <a:latin typeface="Arno Pro" pitchFamily="18" charset="0"/>
              </a:rPr>
              <a:t>9 мая 1924г Симбирск был переименован в Ульяновск, а Симбирская губерния в Ульяновскую. В память о том, что здесь в 1870г родился вождь пролетарской революции Владимир Ильич Ульянов. Благодаря этому Ульяновск стал известен всему миру.</a:t>
            </a:r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8061" y="3072764"/>
            <a:ext cx="5746566" cy="3410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49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419051"/>
            <a:ext cx="8229600" cy="2289869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образования Ульяновской области 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Ульяновская область была образована 19 января 1943 года Указом Президиума Верховного Совета СССР. В состав области вошли 24 района Куйбышевской области и 2 района Пензенской области. Создание Ульяновской области было предопределено логикой военного времени.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gani73.ru/file/08432970letylob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80928"/>
            <a:ext cx="6912768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1665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sz="4000" i="1" smtClean="0">
                <a:solidFill>
                  <a:srgbClr val="51253A"/>
                </a:solidFill>
                <a:latin typeface="Arno Pro" pitchFamily="18" charset="0"/>
              </a:rPr>
              <a:t>Ульяновская губерния </a:t>
            </a:r>
          </a:p>
          <a:p>
            <a:pPr algn="ctr">
              <a:buFont typeface="Wingdings 2" pitchFamily="18" charset="2"/>
              <a:buNone/>
            </a:pPr>
            <a:r>
              <a:rPr lang="ru-RU" altLang="ru-RU" i="1" smtClean="0">
                <a:solidFill>
                  <a:srgbClr val="51253A"/>
                </a:solidFill>
                <a:latin typeface="Arno Pro" pitchFamily="18" charset="0"/>
              </a:rPr>
              <a:t>стала состоять </a:t>
            </a:r>
            <a:endParaRPr lang="ru-RU" altLang="ru-RU" i="1" smtClean="0">
              <a:solidFill>
                <a:srgbClr val="51253A"/>
              </a:solidFill>
              <a:latin typeface="Arial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altLang="ru-RU" i="1" smtClean="0">
                <a:solidFill>
                  <a:srgbClr val="51253A"/>
                </a:solidFill>
                <a:latin typeface="Arno Pro" pitchFamily="18" charset="0"/>
              </a:rPr>
              <a:t>из 4 уездов   </a:t>
            </a:r>
            <a:r>
              <a:rPr lang="en-US" altLang="ru-RU" i="1" smtClean="0">
                <a:solidFill>
                  <a:srgbClr val="51253A"/>
                </a:solidFill>
                <a:latin typeface="Arno Pro" pitchFamily="18" charset="0"/>
              </a:rPr>
              <a:t>S =33 </a:t>
            </a:r>
            <a:r>
              <a:rPr lang="ru-RU" altLang="ru-RU" i="1" smtClean="0">
                <a:solidFill>
                  <a:srgbClr val="51253A"/>
                </a:solidFill>
                <a:latin typeface="Arno Pro" pitchFamily="18" charset="0"/>
              </a:rPr>
              <a:t>тыс.км²</a:t>
            </a:r>
          </a:p>
        </p:txBody>
      </p:sp>
      <p:pic>
        <p:nvPicPr>
          <p:cNvPr id="31749" name="Picture 5" descr="admust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420938"/>
            <a:ext cx="4751387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360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5938" y="-22092"/>
            <a:ext cx="8183562" cy="4187825"/>
          </a:xfrm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b="1" i="1" dirty="0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Заключительный этапы в образовании Ульяновска и Ульяновской области </a:t>
            </a:r>
          </a:p>
          <a:p>
            <a:pPr algn="ctr">
              <a:buFont typeface="Wingdings 2" pitchFamily="18" charset="2"/>
              <a:buNone/>
            </a:pPr>
            <a:endParaRPr lang="ru-RU" altLang="ru-RU" sz="2400" i="1" dirty="0" smtClean="0">
              <a:solidFill>
                <a:srgbClr val="51253A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altLang="ru-RU" sz="2000" i="1" dirty="0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1928г. Упразднение губерний. Ульяновск – окружной центр </a:t>
            </a:r>
          </a:p>
          <a:p>
            <a:pPr algn="ctr">
              <a:buFont typeface="Wingdings 2" pitchFamily="18" charset="2"/>
              <a:buNone/>
            </a:pPr>
            <a:r>
              <a:rPr lang="ru-RU" altLang="ru-RU" sz="2000" i="1" dirty="0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Средне-Волжского края.</a:t>
            </a:r>
          </a:p>
          <a:p>
            <a:pPr algn="ctr">
              <a:buFont typeface="Wingdings 2" pitchFamily="18" charset="2"/>
              <a:buNone/>
            </a:pPr>
            <a:r>
              <a:rPr lang="ru-RU" altLang="ru-RU" sz="2000" i="1" dirty="0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1936г. Районный центр и город краевого подчинения Куйбышевской области.</a:t>
            </a:r>
          </a:p>
          <a:p>
            <a:pPr algn="ctr">
              <a:buFont typeface="Wingdings 2" pitchFamily="18" charset="2"/>
              <a:buNone/>
            </a:pPr>
            <a:r>
              <a:rPr lang="ru-RU" altLang="ru-RU" b="1" i="1" dirty="0" smtClean="0">
                <a:solidFill>
                  <a:srgbClr val="51253A"/>
                </a:solidFill>
                <a:latin typeface="Arial" pitchFamily="34" charset="0"/>
                <a:cs typeface="Arial" pitchFamily="34" charset="0"/>
              </a:rPr>
              <a:t>19 января 1943г. - Ульяновская область.</a:t>
            </a:r>
          </a:p>
        </p:txBody>
      </p:sp>
      <p:pic>
        <p:nvPicPr>
          <p:cNvPr id="4" name="Рисунок 3" descr="kartabig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775" y="3789040"/>
            <a:ext cx="3671888" cy="2738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5313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Без названия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857628"/>
            <a:ext cx="2438400" cy="1876425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Pictures\Без названия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71942"/>
            <a:ext cx="2628900" cy="1743075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Pictures\Без названия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357694"/>
            <a:ext cx="2619375" cy="1743075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Pictures\2-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571612"/>
            <a:ext cx="2357454" cy="2679650"/>
          </a:xfrm>
          <a:prstGeom prst="rect">
            <a:avLst/>
          </a:prstGeom>
          <a:noFill/>
        </p:spPr>
      </p:pic>
      <p:sp>
        <p:nvSpPr>
          <p:cNvPr id="1031" name="AutoShape 7" descr="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C:\Users\пользователь\Pictures\Без названия (7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1285860"/>
            <a:ext cx="3571900" cy="209681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85786" y="500042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УЛЬЯНОВСКАЯ  ОБЛАСТЬ  В  ГОДЫ  ВОЙНЫ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77355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лексей\Рабочий стол\reg73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04664"/>
            <a:ext cx="464686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29188" y="714375"/>
            <a:ext cx="39290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Ульяновская область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лежит на востоке Восточно-Европейской равнины.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92080" y="2276872"/>
            <a:ext cx="32861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Площадь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Ульяновской области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составляет 37.18 тыс.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км².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55976" y="4149080"/>
            <a:ext cx="36433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По площади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Ульяновская область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находиться на 37 месте среди 49 областей Российской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Федерации.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192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692696"/>
            <a:ext cx="777686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Ульяновская область занимает 0,2% территории России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755576" y="1628800"/>
          <a:ext cx="7907337" cy="499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7355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0" y="765174"/>
          <a:ext cx="9144000" cy="609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0"/>
            <a:ext cx="9143999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/>
              <a:t>Площадь Ульяновской области больше площади некоторых </a:t>
            </a:r>
          </a:p>
          <a:p>
            <a:pPr algn="ctr">
              <a:defRPr/>
            </a:pPr>
            <a:r>
              <a:rPr lang="ru-RU" sz="2400" dirty="0"/>
              <a:t>европейских государств</a:t>
            </a:r>
          </a:p>
        </p:txBody>
      </p:sp>
    </p:spTree>
    <p:extLst>
      <p:ext uri="{BB962C8B-B14F-4D97-AF65-F5344CB8AC3E}">
        <p14:creationId xmlns:p14="http://schemas.microsoft.com/office/powerpoint/2010/main" xmlns="" val="1010313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64704"/>
          </a:xfrm>
        </p:spPr>
        <p:txBody>
          <a:bodyPr>
            <a:normAutofit/>
          </a:bodyPr>
          <a:lstStyle/>
          <a:p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12 интересных фактов:</a:t>
            </a:r>
            <a:endParaRPr lang="ru-RU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3671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Две реки – Волга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Свияга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протекающие по территории Ульяновской области формируют в центральной части города Ульяновска «междуречье» - уникальную по энергетике территорию. Дело в том, что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Свияга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хотя и является притоком Волги, протекает в противоположном направлении. Некоторые считают, что это создаёт уникальную энергетику в городе.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21297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территории Ульяновской области самая широкая часть Волги - до 40 километров.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07707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Ульяновске построен самый длинный в России мост.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72514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Ульяновск – «крылатый» город. Здесь производят самые «сильные» АН-124 и «ловкие» ТУ-204 самолёты для нужд гражданской авиации. В городе работает единственный в России центр подготовки кадров для гражданской авиации – Ульяновское высшее авиационное училище гражданской авиации…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537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 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Теренгульском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районе Ульяновской области расположен уникальный природный сад камней «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Скрипинские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Кучуры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об истинном происхождении которого до сих пор спорят геологи и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уфологи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6288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 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Ульяновска область – родина любимого всеми с детства «Аленького цветочка» - символа всёпобеждающей любви.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56490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 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центре города Ульяновска на 174 гектарах расположен единственный в мире музей 19-го века – государственный историко-мемориальный музей «Родина В.И.Ленина».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386104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 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Ульяновске работает единственный в мире музей, посвящённый эпохе социализма – Ленинский мемориальный центр. 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869160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 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 Ульяновск славится своими ветрами, за городом давно укрепилось второе имя – «Город семи ветров». Поэтому, несмотря на то, что промышленность хорошо развита, воздух даже в центре города всегда чист.</a:t>
            </a:r>
          </a:p>
        </p:txBody>
      </p:sp>
    </p:spTree>
    <p:extLst>
      <p:ext uri="{BB962C8B-B14F-4D97-AF65-F5344CB8AC3E}">
        <p14:creationId xmlns:p14="http://schemas.microsoft.com/office/powerpoint/2010/main" xmlns="" val="272447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62" y="101963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Ульяновск – город пешеходного туризма, музеи расположены в основном в центральной части города.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9147" y="191683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окрестностях села Ундоры расположен настоящий парк Юрского периода. На огромной территории побережья Волги расположился палеонтологический заказник.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5730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территории трёх районов Ульяновской области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Чердаклинского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Старомайнского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находится уникальная площадка русского фольклора – Красноречье.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935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145</TotalTime>
  <Words>735</Words>
  <Application>Microsoft Office PowerPoint</Application>
  <PresentationFormat>Экран (4:3)</PresentationFormat>
  <Paragraphs>60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NewsPrint</vt:lpstr>
      <vt:lpstr>Тема Office</vt:lpstr>
      <vt:lpstr>1_Тема Office</vt:lpstr>
      <vt:lpstr>2_Тема Office</vt:lpstr>
      <vt:lpstr>3_Тема Office</vt:lpstr>
      <vt:lpstr>Аспект</vt:lpstr>
      <vt:lpstr>1_Аспект</vt:lpstr>
      <vt:lpstr> Ульяновская область  вчера, сегодня,                                завтра…. </vt:lpstr>
      <vt:lpstr>История образования Ульяновской области  Ульяновская область была образована 19 января 1943 года Указом Президиума Верховного Совета СССР. В состав области вошли 24 района Куйбышевской области и 2 района Пензенской области. Создание Ульяновской области было предопределено логикой военного времени.</vt:lpstr>
      <vt:lpstr>Слайд 3</vt:lpstr>
      <vt:lpstr>Слайд 4</vt:lpstr>
      <vt:lpstr>Слайд 5</vt:lpstr>
      <vt:lpstr>Слайд 6</vt:lpstr>
      <vt:lpstr>12 интересных фактов:</vt:lpstr>
      <vt:lpstr>Слайд 8</vt:lpstr>
      <vt:lpstr>Слайд 9</vt:lpstr>
      <vt:lpstr>Слайд 10</vt:lpstr>
      <vt:lpstr>Слайд 11</vt:lpstr>
      <vt:lpstr>Слайд 12</vt:lpstr>
      <vt:lpstr>Приказ царя Алексея Михайловича</vt:lpstr>
      <vt:lpstr>Слайд 14</vt:lpstr>
      <vt:lpstr>Петр I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Ульяновская область  вчера, сегодня,                                завтра….</dc:title>
  <dc:creator>PC-2</dc:creator>
  <cp:lastModifiedBy>пользователь</cp:lastModifiedBy>
  <cp:revision>15</cp:revision>
  <dcterms:created xsi:type="dcterms:W3CDTF">2018-01-11T06:54:02Z</dcterms:created>
  <dcterms:modified xsi:type="dcterms:W3CDTF">2023-01-13T09:48:03Z</dcterms:modified>
</cp:coreProperties>
</file>